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0" r:id="rId1"/>
    <p:sldMasterId id="2147483693" r:id="rId2"/>
    <p:sldMasterId id="2147483705" r:id="rId3"/>
  </p:sldMasterIdLst>
  <p:notesMasterIdLst>
    <p:notesMasterId r:id="rId32"/>
  </p:notesMasterIdLst>
  <p:handoutMasterIdLst>
    <p:handoutMasterId r:id="rId33"/>
  </p:handoutMasterIdLst>
  <p:sldIdLst>
    <p:sldId id="256" r:id="rId4"/>
    <p:sldId id="459" r:id="rId5"/>
    <p:sldId id="457" r:id="rId6"/>
    <p:sldId id="465" r:id="rId7"/>
    <p:sldId id="462" r:id="rId8"/>
    <p:sldId id="461" r:id="rId9"/>
    <p:sldId id="463" r:id="rId10"/>
    <p:sldId id="464" r:id="rId11"/>
    <p:sldId id="411" r:id="rId12"/>
    <p:sldId id="454" r:id="rId13"/>
    <p:sldId id="466" r:id="rId14"/>
    <p:sldId id="468" r:id="rId15"/>
    <p:sldId id="471" r:id="rId16"/>
    <p:sldId id="444" r:id="rId17"/>
    <p:sldId id="469" r:id="rId18"/>
    <p:sldId id="485" r:id="rId19"/>
    <p:sldId id="474" r:id="rId20"/>
    <p:sldId id="473" r:id="rId21"/>
    <p:sldId id="455" r:id="rId22"/>
    <p:sldId id="476" r:id="rId23"/>
    <p:sldId id="483" r:id="rId24"/>
    <p:sldId id="489" r:id="rId25"/>
    <p:sldId id="486" r:id="rId26"/>
    <p:sldId id="487" r:id="rId27"/>
    <p:sldId id="472" r:id="rId28"/>
    <p:sldId id="442" r:id="rId29"/>
    <p:sldId id="475" r:id="rId30"/>
    <p:sldId id="488" r:id="rId31"/>
  </p:sldIdLst>
  <p:sldSz cx="9144000" cy="5143500" type="screen16x9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>
        <p:scale>
          <a:sx n="90" d="100"/>
          <a:sy n="90" d="100"/>
        </p:scale>
        <p:origin x="-816" y="-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993DC-354E-411E-BA32-3A3F7B5A06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a-IE"/>
        </a:p>
      </dgm:t>
    </dgm:pt>
    <dgm:pt modelId="{BE80A2B6-D144-4AA2-9C15-D89612126108}">
      <dgm:prSet phldrT="[Text]"/>
      <dgm:spPr/>
      <dgm:t>
        <a:bodyPr/>
        <a:lstStyle/>
        <a:p>
          <a:r>
            <a:rPr lang="en-IE" b="1" dirty="0" smtClean="0">
              <a:solidFill>
                <a:schemeClr val="tx1"/>
              </a:solidFill>
            </a:rPr>
            <a:t>Cognitive</a:t>
          </a:r>
        </a:p>
        <a:p>
          <a:r>
            <a:rPr lang="en-IE" b="1" dirty="0" smtClean="0">
              <a:solidFill>
                <a:schemeClr val="tx1"/>
              </a:solidFill>
            </a:rPr>
            <a:t>Biases</a:t>
          </a:r>
          <a:endParaRPr lang="ga-IE" b="1" dirty="0">
            <a:solidFill>
              <a:schemeClr val="tx1"/>
            </a:solidFill>
          </a:endParaRPr>
        </a:p>
      </dgm:t>
    </dgm:pt>
    <dgm:pt modelId="{B05CDC58-18E6-4123-A82D-2165FEA99497}" type="parTrans" cxnId="{634A60DE-72E6-4D62-B2DE-9B795BD88E27}">
      <dgm:prSet/>
      <dgm:spPr/>
      <dgm:t>
        <a:bodyPr/>
        <a:lstStyle/>
        <a:p>
          <a:endParaRPr lang="ga-IE"/>
        </a:p>
      </dgm:t>
    </dgm:pt>
    <dgm:pt modelId="{A64093EC-9D20-423D-95FB-9BC05A15FBB7}" type="sibTrans" cxnId="{634A60DE-72E6-4D62-B2DE-9B795BD88E27}">
      <dgm:prSet/>
      <dgm:spPr/>
      <dgm:t>
        <a:bodyPr/>
        <a:lstStyle/>
        <a:p>
          <a:endParaRPr lang="ga-IE"/>
        </a:p>
      </dgm:t>
    </dgm:pt>
    <dgm:pt modelId="{356753FF-45F9-4604-AEE2-0A7640FFF517}">
      <dgm:prSet phldrT="[Text]"/>
      <dgm:spPr/>
      <dgm:t>
        <a:bodyPr/>
        <a:lstStyle/>
        <a:p>
          <a:r>
            <a:rPr lang="en-IE" dirty="0" smtClean="0"/>
            <a:t>Anchoring</a:t>
          </a:r>
          <a:endParaRPr lang="ga-IE" dirty="0"/>
        </a:p>
      </dgm:t>
    </dgm:pt>
    <dgm:pt modelId="{9CE92730-5E9E-4288-BD53-96572CF03F81}" type="parTrans" cxnId="{F834794F-2C6E-49C4-821B-612397EAEF46}">
      <dgm:prSet/>
      <dgm:spPr/>
      <dgm:t>
        <a:bodyPr/>
        <a:lstStyle/>
        <a:p>
          <a:endParaRPr lang="ga-IE"/>
        </a:p>
      </dgm:t>
    </dgm:pt>
    <dgm:pt modelId="{45ECC3F9-D4F5-4D74-ABB5-682384611023}" type="sibTrans" cxnId="{F834794F-2C6E-49C4-821B-612397EAEF46}">
      <dgm:prSet/>
      <dgm:spPr/>
      <dgm:t>
        <a:bodyPr/>
        <a:lstStyle/>
        <a:p>
          <a:endParaRPr lang="ga-IE"/>
        </a:p>
      </dgm:t>
    </dgm:pt>
    <dgm:pt modelId="{7A77D2AA-79A9-4A77-94B7-FC7AD221BD49}">
      <dgm:prSet phldrT="[Text]"/>
      <dgm:spPr/>
      <dgm:t>
        <a:bodyPr/>
        <a:lstStyle/>
        <a:p>
          <a:r>
            <a:rPr lang="en-IE" dirty="0" smtClean="0"/>
            <a:t>Relative</a:t>
          </a:r>
        </a:p>
        <a:p>
          <a:r>
            <a:rPr lang="en-IE" dirty="0" smtClean="0"/>
            <a:t>Positioning</a:t>
          </a:r>
          <a:endParaRPr lang="ga-IE" dirty="0"/>
        </a:p>
      </dgm:t>
    </dgm:pt>
    <dgm:pt modelId="{E149C9A9-F4D1-4C6A-A113-DE59034D0D07}" type="parTrans" cxnId="{64D59BC3-E7BD-4E13-9FFE-0A2DDD88A8B9}">
      <dgm:prSet/>
      <dgm:spPr/>
      <dgm:t>
        <a:bodyPr/>
        <a:lstStyle/>
        <a:p>
          <a:endParaRPr lang="ga-IE"/>
        </a:p>
      </dgm:t>
    </dgm:pt>
    <dgm:pt modelId="{F739B968-8A68-4793-9623-62A18F706B13}" type="sibTrans" cxnId="{64D59BC3-E7BD-4E13-9FFE-0A2DDD88A8B9}">
      <dgm:prSet/>
      <dgm:spPr/>
      <dgm:t>
        <a:bodyPr/>
        <a:lstStyle/>
        <a:p>
          <a:endParaRPr lang="ga-IE"/>
        </a:p>
      </dgm:t>
    </dgm:pt>
    <dgm:pt modelId="{1AB8A902-BBA8-45B0-90D0-291F493F3B5B}">
      <dgm:prSet phldrT="[Text]"/>
      <dgm:spPr/>
      <dgm:t>
        <a:bodyPr/>
        <a:lstStyle/>
        <a:p>
          <a:r>
            <a:rPr lang="en-IE" dirty="0" smtClean="0"/>
            <a:t>Framing</a:t>
          </a:r>
          <a:endParaRPr lang="ga-IE" dirty="0"/>
        </a:p>
      </dgm:t>
    </dgm:pt>
    <dgm:pt modelId="{3B74FC2F-F4F3-489D-856F-C952F6BF2203}" type="parTrans" cxnId="{A633256C-B7C1-4D2E-A236-EA204669B116}">
      <dgm:prSet/>
      <dgm:spPr/>
      <dgm:t>
        <a:bodyPr/>
        <a:lstStyle/>
        <a:p>
          <a:endParaRPr lang="ga-IE"/>
        </a:p>
      </dgm:t>
    </dgm:pt>
    <dgm:pt modelId="{9AC62FB6-B38D-480A-B53F-55EF82095226}" type="sibTrans" cxnId="{A633256C-B7C1-4D2E-A236-EA204669B116}">
      <dgm:prSet/>
      <dgm:spPr/>
      <dgm:t>
        <a:bodyPr/>
        <a:lstStyle/>
        <a:p>
          <a:endParaRPr lang="ga-IE"/>
        </a:p>
      </dgm:t>
    </dgm:pt>
    <dgm:pt modelId="{C27E4D2F-CC1C-40AE-ADA9-3661EB40725A}">
      <dgm:prSet phldrT="[Text]"/>
      <dgm:spPr/>
      <dgm:t>
        <a:bodyPr/>
        <a:lstStyle/>
        <a:p>
          <a:r>
            <a:rPr lang="en-IE" dirty="0" smtClean="0"/>
            <a:t>Availability</a:t>
          </a:r>
          <a:endParaRPr lang="ga-IE" dirty="0"/>
        </a:p>
      </dgm:t>
    </dgm:pt>
    <dgm:pt modelId="{CF5B6010-E4B6-4A9D-8B43-CA7FC1C4B196}" type="parTrans" cxnId="{D34690CE-FA80-4ED3-8D2A-EC9ADAD4213C}">
      <dgm:prSet/>
      <dgm:spPr/>
      <dgm:t>
        <a:bodyPr/>
        <a:lstStyle/>
        <a:p>
          <a:endParaRPr lang="ga-IE"/>
        </a:p>
      </dgm:t>
    </dgm:pt>
    <dgm:pt modelId="{4BF81361-67D8-4B47-B1AD-53C5BD2EC00A}" type="sibTrans" cxnId="{D34690CE-FA80-4ED3-8D2A-EC9ADAD4213C}">
      <dgm:prSet/>
      <dgm:spPr/>
      <dgm:t>
        <a:bodyPr/>
        <a:lstStyle/>
        <a:p>
          <a:endParaRPr lang="ga-IE"/>
        </a:p>
      </dgm:t>
    </dgm:pt>
    <dgm:pt modelId="{A661F58C-B5B5-406B-B3B9-E2C5658E5F2E}" type="pres">
      <dgm:prSet presAssocID="{B19993DC-354E-411E-BA32-3A3F7B5A06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a-IE"/>
        </a:p>
      </dgm:t>
    </dgm:pt>
    <dgm:pt modelId="{C4848A70-58BB-4218-849C-ACA5799DF4B8}" type="pres">
      <dgm:prSet presAssocID="{BE80A2B6-D144-4AA2-9C15-D896121261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ga-IE"/>
        </a:p>
      </dgm:t>
    </dgm:pt>
    <dgm:pt modelId="{D7DA016D-E8CA-4435-A7B6-3AA54EDB510D}" type="pres">
      <dgm:prSet presAssocID="{BE80A2B6-D144-4AA2-9C15-D89612126108}" presName="spNode" presStyleCnt="0"/>
      <dgm:spPr/>
    </dgm:pt>
    <dgm:pt modelId="{E512F742-66F9-439F-B503-FA6035885121}" type="pres">
      <dgm:prSet presAssocID="{A64093EC-9D20-423D-95FB-9BC05A15FBB7}" presName="sibTrans" presStyleLbl="sibTrans1D1" presStyleIdx="0" presStyleCnt="5"/>
      <dgm:spPr/>
      <dgm:t>
        <a:bodyPr/>
        <a:lstStyle/>
        <a:p>
          <a:endParaRPr lang="ga-IE"/>
        </a:p>
      </dgm:t>
    </dgm:pt>
    <dgm:pt modelId="{FE9577E1-9494-4522-A2D6-0834166EA737}" type="pres">
      <dgm:prSet presAssocID="{356753FF-45F9-4604-AEE2-0A7640FFF5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ga-IE"/>
        </a:p>
      </dgm:t>
    </dgm:pt>
    <dgm:pt modelId="{4D91DFFF-6B94-42D7-81E4-29F88C1C5B15}" type="pres">
      <dgm:prSet presAssocID="{356753FF-45F9-4604-AEE2-0A7640FFF517}" presName="spNode" presStyleCnt="0"/>
      <dgm:spPr/>
    </dgm:pt>
    <dgm:pt modelId="{AE48A1EC-5311-49B9-9DA2-643748D11561}" type="pres">
      <dgm:prSet presAssocID="{45ECC3F9-D4F5-4D74-ABB5-682384611023}" presName="sibTrans" presStyleLbl="sibTrans1D1" presStyleIdx="1" presStyleCnt="5"/>
      <dgm:spPr/>
      <dgm:t>
        <a:bodyPr/>
        <a:lstStyle/>
        <a:p>
          <a:endParaRPr lang="ga-IE"/>
        </a:p>
      </dgm:t>
    </dgm:pt>
    <dgm:pt modelId="{B731BA54-62AF-43AB-9818-7F8C020EE956}" type="pres">
      <dgm:prSet presAssocID="{7A77D2AA-79A9-4A77-94B7-FC7AD221BD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ga-IE"/>
        </a:p>
      </dgm:t>
    </dgm:pt>
    <dgm:pt modelId="{8A8C9D80-88ED-4389-8FA2-354C18F71EB7}" type="pres">
      <dgm:prSet presAssocID="{7A77D2AA-79A9-4A77-94B7-FC7AD221BD49}" presName="spNode" presStyleCnt="0"/>
      <dgm:spPr/>
    </dgm:pt>
    <dgm:pt modelId="{F14CDDD4-E6FB-4A34-A72B-A8D0488BD879}" type="pres">
      <dgm:prSet presAssocID="{F739B968-8A68-4793-9623-62A18F706B13}" presName="sibTrans" presStyleLbl="sibTrans1D1" presStyleIdx="2" presStyleCnt="5"/>
      <dgm:spPr/>
      <dgm:t>
        <a:bodyPr/>
        <a:lstStyle/>
        <a:p>
          <a:endParaRPr lang="ga-IE"/>
        </a:p>
      </dgm:t>
    </dgm:pt>
    <dgm:pt modelId="{668B4C11-DF98-4B45-A16B-AED8FA8047F8}" type="pres">
      <dgm:prSet presAssocID="{1AB8A902-BBA8-45B0-90D0-291F493F3B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ga-IE"/>
        </a:p>
      </dgm:t>
    </dgm:pt>
    <dgm:pt modelId="{2FA7C550-B811-4F64-A0F6-614DCB383217}" type="pres">
      <dgm:prSet presAssocID="{1AB8A902-BBA8-45B0-90D0-291F493F3B5B}" presName="spNode" presStyleCnt="0"/>
      <dgm:spPr/>
    </dgm:pt>
    <dgm:pt modelId="{BBCBBCFE-40E3-4252-B96C-B07CC3884220}" type="pres">
      <dgm:prSet presAssocID="{9AC62FB6-B38D-480A-B53F-55EF82095226}" presName="sibTrans" presStyleLbl="sibTrans1D1" presStyleIdx="3" presStyleCnt="5"/>
      <dgm:spPr/>
      <dgm:t>
        <a:bodyPr/>
        <a:lstStyle/>
        <a:p>
          <a:endParaRPr lang="ga-IE"/>
        </a:p>
      </dgm:t>
    </dgm:pt>
    <dgm:pt modelId="{B57A0F3B-84BE-4A96-AEBE-D792DA5F9A16}" type="pres">
      <dgm:prSet presAssocID="{C27E4D2F-CC1C-40AE-ADA9-3661EB4072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ga-IE"/>
        </a:p>
      </dgm:t>
    </dgm:pt>
    <dgm:pt modelId="{EE7303DA-0B87-40E8-943F-ECEB068E3E70}" type="pres">
      <dgm:prSet presAssocID="{C27E4D2F-CC1C-40AE-ADA9-3661EB40725A}" presName="spNode" presStyleCnt="0"/>
      <dgm:spPr/>
    </dgm:pt>
    <dgm:pt modelId="{AC2E4BBB-5239-45DE-BEE4-F47DAC53E7E1}" type="pres">
      <dgm:prSet presAssocID="{4BF81361-67D8-4B47-B1AD-53C5BD2EC00A}" presName="sibTrans" presStyleLbl="sibTrans1D1" presStyleIdx="4" presStyleCnt="5"/>
      <dgm:spPr/>
      <dgm:t>
        <a:bodyPr/>
        <a:lstStyle/>
        <a:p>
          <a:endParaRPr lang="ga-IE"/>
        </a:p>
      </dgm:t>
    </dgm:pt>
  </dgm:ptLst>
  <dgm:cxnLst>
    <dgm:cxn modelId="{3B274E2B-6BA3-46AA-B68F-54F907FF85F5}" type="presOf" srcId="{45ECC3F9-D4F5-4D74-ABB5-682384611023}" destId="{AE48A1EC-5311-49B9-9DA2-643748D11561}" srcOrd="0" destOrd="0" presId="urn:microsoft.com/office/officeart/2005/8/layout/cycle6"/>
    <dgm:cxn modelId="{C09DCB72-B6B3-4AA9-9F10-D363215B7BE0}" type="presOf" srcId="{4BF81361-67D8-4B47-B1AD-53C5BD2EC00A}" destId="{AC2E4BBB-5239-45DE-BEE4-F47DAC53E7E1}" srcOrd="0" destOrd="0" presId="urn:microsoft.com/office/officeart/2005/8/layout/cycle6"/>
    <dgm:cxn modelId="{634A60DE-72E6-4D62-B2DE-9B795BD88E27}" srcId="{B19993DC-354E-411E-BA32-3A3F7B5A0692}" destId="{BE80A2B6-D144-4AA2-9C15-D89612126108}" srcOrd="0" destOrd="0" parTransId="{B05CDC58-18E6-4123-A82D-2165FEA99497}" sibTransId="{A64093EC-9D20-423D-95FB-9BC05A15FBB7}"/>
    <dgm:cxn modelId="{D0E36D52-7C9B-4016-B99A-DA7AEFF4DD19}" type="presOf" srcId="{F739B968-8A68-4793-9623-62A18F706B13}" destId="{F14CDDD4-E6FB-4A34-A72B-A8D0488BD879}" srcOrd="0" destOrd="0" presId="urn:microsoft.com/office/officeart/2005/8/layout/cycle6"/>
    <dgm:cxn modelId="{07150478-DF7E-4909-970B-F3925EEBB67D}" type="presOf" srcId="{A64093EC-9D20-423D-95FB-9BC05A15FBB7}" destId="{E512F742-66F9-439F-B503-FA6035885121}" srcOrd="0" destOrd="0" presId="urn:microsoft.com/office/officeart/2005/8/layout/cycle6"/>
    <dgm:cxn modelId="{47C8D6FC-C1B8-462E-A7E3-8CF71EE05960}" type="presOf" srcId="{BE80A2B6-D144-4AA2-9C15-D89612126108}" destId="{C4848A70-58BB-4218-849C-ACA5799DF4B8}" srcOrd="0" destOrd="0" presId="urn:microsoft.com/office/officeart/2005/8/layout/cycle6"/>
    <dgm:cxn modelId="{42FA138B-8BB1-418F-BBF8-7A521227606A}" type="presOf" srcId="{356753FF-45F9-4604-AEE2-0A7640FFF517}" destId="{FE9577E1-9494-4522-A2D6-0834166EA737}" srcOrd="0" destOrd="0" presId="urn:microsoft.com/office/officeart/2005/8/layout/cycle6"/>
    <dgm:cxn modelId="{D34690CE-FA80-4ED3-8D2A-EC9ADAD4213C}" srcId="{B19993DC-354E-411E-BA32-3A3F7B5A0692}" destId="{C27E4D2F-CC1C-40AE-ADA9-3661EB40725A}" srcOrd="4" destOrd="0" parTransId="{CF5B6010-E4B6-4A9D-8B43-CA7FC1C4B196}" sibTransId="{4BF81361-67D8-4B47-B1AD-53C5BD2EC00A}"/>
    <dgm:cxn modelId="{22E32D9D-17D1-476C-B667-3D2137FA57B5}" type="presOf" srcId="{9AC62FB6-B38D-480A-B53F-55EF82095226}" destId="{BBCBBCFE-40E3-4252-B96C-B07CC3884220}" srcOrd="0" destOrd="0" presId="urn:microsoft.com/office/officeart/2005/8/layout/cycle6"/>
    <dgm:cxn modelId="{64D59BC3-E7BD-4E13-9FFE-0A2DDD88A8B9}" srcId="{B19993DC-354E-411E-BA32-3A3F7B5A0692}" destId="{7A77D2AA-79A9-4A77-94B7-FC7AD221BD49}" srcOrd="2" destOrd="0" parTransId="{E149C9A9-F4D1-4C6A-A113-DE59034D0D07}" sibTransId="{F739B968-8A68-4793-9623-62A18F706B13}"/>
    <dgm:cxn modelId="{43E8B350-3C1E-419F-8817-D7A389FC1092}" type="presOf" srcId="{7A77D2AA-79A9-4A77-94B7-FC7AD221BD49}" destId="{B731BA54-62AF-43AB-9818-7F8C020EE956}" srcOrd="0" destOrd="0" presId="urn:microsoft.com/office/officeart/2005/8/layout/cycle6"/>
    <dgm:cxn modelId="{A633256C-B7C1-4D2E-A236-EA204669B116}" srcId="{B19993DC-354E-411E-BA32-3A3F7B5A0692}" destId="{1AB8A902-BBA8-45B0-90D0-291F493F3B5B}" srcOrd="3" destOrd="0" parTransId="{3B74FC2F-F4F3-489D-856F-C952F6BF2203}" sibTransId="{9AC62FB6-B38D-480A-B53F-55EF82095226}"/>
    <dgm:cxn modelId="{9F29A964-8C05-4A04-9ED4-EF202C1C68D0}" type="presOf" srcId="{1AB8A902-BBA8-45B0-90D0-291F493F3B5B}" destId="{668B4C11-DF98-4B45-A16B-AED8FA8047F8}" srcOrd="0" destOrd="0" presId="urn:microsoft.com/office/officeart/2005/8/layout/cycle6"/>
    <dgm:cxn modelId="{41D192DF-849D-4C89-AE5F-EC15CF4AB8A0}" type="presOf" srcId="{B19993DC-354E-411E-BA32-3A3F7B5A0692}" destId="{A661F58C-B5B5-406B-B3B9-E2C5658E5F2E}" srcOrd="0" destOrd="0" presId="urn:microsoft.com/office/officeart/2005/8/layout/cycle6"/>
    <dgm:cxn modelId="{F834794F-2C6E-49C4-821B-612397EAEF46}" srcId="{B19993DC-354E-411E-BA32-3A3F7B5A0692}" destId="{356753FF-45F9-4604-AEE2-0A7640FFF517}" srcOrd="1" destOrd="0" parTransId="{9CE92730-5E9E-4288-BD53-96572CF03F81}" sibTransId="{45ECC3F9-D4F5-4D74-ABB5-682384611023}"/>
    <dgm:cxn modelId="{DF8B487B-03D9-485D-A50C-4F22AF8C27BC}" type="presOf" srcId="{C27E4D2F-CC1C-40AE-ADA9-3661EB40725A}" destId="{B57A0F3B-84BE-4A96-AEBE-D792DA5F9A16}" srcOrd="0" destOrd="0" presId="urn:microsoft.com/office/officeart/2005/8/layout/cycle6"/>
    <dgm:cxn modelId="{B53D5D39-5642-46D4-A32D-1BFA57A58271}" type="presParOf" srcId="{A661F58C-B5B5-406B-B3B9-E2C5658E5F2E}" destId="{C4848A70-58BB-4218-849C-ACA5799DF4B8}" srcOrd="0" destOrd="0" presId="urn:microsoft.com/office/officeart/2005/8/layout/cycle6"/>
    <dgm:cxn modelId="{E0D8D537-A232-4771-ADE1-22BEB2DBC8E4}" type="presParOf" srcId="{A661F58C-B5B5-406B-B3B9-E2C5658E5F2E}" destId="{D7DA016D-E8CA-4435-A7B6-3AA54EDB510D}" srcOrd="1" destOrd="0" presId="urn:microsoft.com/office/officeart/2005/8/layout/cycle6"/>
    <dgm:cxn modelId="{F6B6A73C-318E-46B7-811B-702B2D49AC4C}" type="presParOf" srcId="{A661F58C-B5B5-406B-B3B9-E2C5658E5F2E}" destId="{E512F742-66F9-439F-B503-FA6035885121}" srcOrd="2" destOrd="0" presId="urn:microsoft.com/office/officeart/2005/8/layout/cycle6"/>
    <dgm:cxn modelId="{52FA43E1-8390-4C86-8595-58ED79DAE03B}" type="presParOf" srcId="{A661F58C-B5B5-406B-B3B9-E2C5658E5F2E}" destId="{FE9577E1-9494-4522-A2D6-0834166EA737}" srcOrd="3" destOrd="0" presId="urn:microsoft.com/office/officeart/2005/8/layout/cycle6"/>
    <dgm:cxn modelId="{1C1F99C7-69A8-4269-8666-D02745F8FDF7}" type="presParOf" srcId="{A661F58C-B5B5-406B-B3B9-E2C5658E5F2E}" destId="{4D91DFFF-6B94-42D7-81E4-29F88C1C5B15}" srcOrd="4" destOrd="0" presId="urn:microsoft.com/office/officeart/2005/8/layout/cycle6"/>
    <dgm:cxn modelId="{6976B7DE-0A7F-43ED-B867-44A83FFA022E}" type="presParOf" srcId="{A661F58C-B5B5-406B-B3B9-E2C5658E5F2E}" destId="{AE48A1EC-5311-49B9-9DA2-643748D11561}" srcOrd="5" destOrd="0" presId="urn:microsoft.com/office/officeart/2005/8/layout/cycle6"/>
    <dgm:cxn modelId="{24AADC38-F195-411F-8C0E-8ECD8D3BF1C6}" type="presParOf" srcId="{A661F58C-B5B5-406B-B3B9-E2C5658E5F2E}" destId="{B731BA54-62AF-43AB-9818-7F8C020EE956}" srcOrd="6" destOrd="0" presId="urn:microsoft.com/office/officeart/2005/8/layout/cycle6"/>
    <dgm:cxn modelId="{3A837F2B-FB68-4018-A47E-1DFABFC368C4}" type="presParOf" srcId="{A661F58C-B5B5-406B-B3B9-E2C5658E5F2E}" destId="{8A8C9D80-88ED-4389-8FA2-354C18F71EB7}" srcOrd="7" destOrd="0" presId="urn:microsoft.com/office/officeart/2005/8/layout/cycle6"/>
    <dgm:cxn modelId="{2C4F1291-8707-493A-9993-A30E30FB545B}" type="presParOf" srcId="{A661F58C-B5B5-406B-B3B9-E2C5658E5F2E}" destId="{F14CDDD4-E6FB-4A34-A72B-A8D0488BD879}" srcOrd="8" destOrd="0" presId="urn:microsoft.com/office/officeart/2005/8/layout/cycle6"/>
    <dgm:cxn modelId="{5B5486D6-630A-4618-A7A3-18C053344899}" type="presParOf" srcId="{A661F58C-B5B5-406B-B3B9-E2C5658E5F2E}" destId="{668B4C11-DF98-4B45-A16B-AED8FA8047F8}" srcOrd="9" destOrd="0" presId="urn:microsoft.com/office/officeart/2005/8/layout/cycle6"/>
    <dgm:cxn modelId="{C93DAA05-5EF1-4529-8E2E-3BB0D236808E}" type="presParOf" srcId="{A661F58C-B5B5-406B-B3B9-E2C5658E5F2E}" destId="{2FA7C550-B811-4F64-A0F6-614DCB383217}" srcOrd="10" destOrd="0" presId="urn:microsoft.com/office/officeart/2005/8/layout/cycle6"/>
    <dgm:cxn modelId="{D138EE45-4F8E-4FC2-BB99-EB436AF97D62}" type="presParOf" srcId="{A661F58C-B5B5-406B-B3B9-E2C5658E5F2E}" destId="{BBCBBCFE-40E3-4252-B96C-B07CC3884220}" srcOrd="11" destOrd="0" presId="urn:microsoft.com/office/officeart/2005/8/layout/cycle6"/>
    <dgm:cxn modelId="{7BE05730-7F0C-4947-AE83-0C082F748421}" type="presParOf" srcId="{A661F58C-B5B5-406B-B3B9-E2C5658E5F2E}" destId="{B57A0F3B-84BE-4A96-AEBE-D792DA5F9A16}" srcOrd="12" destOrd="0" presId="urn:microsoft.com/office/officeart/2005/8/layout/cycle6"/>
    <dgm:cxn modelId="{CA4B69F4-851E-4FF6-A22B-110F1C3E4E58}" type="presParOf" srcId="{A661F58C-B5B5-406B-B3B9-E2C5658E5F2E}" destId="{EE7303DA-0B87-40E8-943F-ECEB068E3E70}" srcOrd="13" destOrd="0" presId="urn:microsoft.com/office/officeart/2005/8/layout/cycle6"/>
    <dgm:cxn modelId="{A432D2C5-027C-4CA6-B2DC-C4B27F9BF0C2}" type="presParOf" srcId="{A661F58C-B5B5-406B-B3B9-E2C5658E5F2E}" destId="{AC2E4BBB-5239-45DE-BEE4-F47DAC53E7E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48A70-58BB-4218-849C-ACA5799DF4B8}">
      <dsp:nvSpPr>
        <dsp:cNvPr id="0" name=""/>
        <dsp:cNvSpPr/>
      </dsp:nvSpPr>
      <dsp:spPr>
        <a:xfrm>
          <a:off x="3392499" y="3283"/>
          <a:ext cx="1444600" cy="938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>
              <a:solidFill>
                <a:schemeClr val="tx1"/>
              </a:solidFill>
            </a:rPr>
            <a:t>Cognitive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>
              <a:solidFill>
                <a:schemeClr val="tx1"/>
              </a:solidFill>
            </a:rPr>
            <a:t>Biases</a:t>
          </a:r>
          <a:endParaRPr lang="ga-IE" sz="2000" b="1" kern="1200" dirty="0">
            <a:solidFill>
              <a:schemeClr val="tx1"/>
            </a:solidFill>
          </a:endParaRPr>
        </a:p>
      </dsp:txBody>
      <dsp:txXfrm>
        <a:off x="3438337" y="49121"/>
        <a:ext cx="1352924" cy="847314"/>
      </dsp:txXfrm>
    </dsp:sp>
    <dsp:sp modelId="{E512F742-66F9-439F-B503-FA6035885121}">
      <dsp:nvSpPr>
        <dsp:cNvPr id="0" name=""/>
        <dsp:cNvSpPr/>
      </dsp:nvSpPr>
      <dsp:spPr>
        <a:xfrm>
          <a:off x="2240137" y="472778"/>
          <a:ext cx="3749325" cy="3749325"/>
        </a:xfrm>
        <a:custGeom>
          <a:avLst/>
          <a:gdLst/>
          <a:ahLst/>
          <a:cxnLst/>
          <a:rect l="0" t="0" r="0" b="0"/>
          <a:pathLst>
            <a:path>
              <a:moveTo>
                <a:pt x="2606870" y="148906"/>
              </a:moveTo>
              <a:arcTo wR="1874662" hR="1874662" stAng="17579438" swAng="19597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577E1-9494-4522-A2D6-0834166EA737}">
      <dsp:nvSpPr>
        <dsp:cNvPr id="0" name=""/>
        <dsp:cNvSpPr/>
      </dsp:nvSpPr>
      <dsp:spPr>
        <a:xfrm>
          <a:off x="5175410" y="1298643"/>
          <a:ext cx="1444600" cy="938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Anchoring</a:t>
          </a:r>
          <a:endParaRPr lang="ga-IE" sz="2000" kern="1200" dirty="0"/>
        </a:p>
      </dsp:txBody>
      <dsp:txXfrm>
        <a:off x="5221248" y="1344481"/>
        <a:ext cx="1352924" cy="847314"/>
      </dsp:txXfrm>
    </dsp:sp>
    <dsp:sp modelId="{AE48A1EC-5311-49B9-9DA2-643748D11561}">
      <dsp:nvSpPr>
        <dsp:cNvPr id="0" name=""/>
        <dsp:cNvSpPr/>
      </dsp:nvSpPr>
      <dsp:spPr>
        <a:xfrm>
          <a:off x="2240137" y="472778"/>
          <a:ext cx="3749325" cy="3749325"/>
        </a:xfrm>
        <a:custGeom>
          <a:avLst/>
          <a:gdLst/>
          <a:ahLst/>
          <a:cxnLst/>
          <a:rect l="0" t="0" r="0" b="0"/>
          <a:pathLst>
            <a:path>
              <a:moveTo>
                <a:pt x="3746771" y="1776831"/>
              </a:moveTo>
              <a:arcTo wR="1874662" hR="1874662" stAng="21420516" swAng="2194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1BA54-62AF-43AB-9818-7F8C020EE956}">
      <dsp:nvSpPr>
        <dsp:cNvPr id="0" name=""/>
        <dsp:cNvSpPr/>
      </dsp:nvSpPr>
      <dsp:spPr>
        <a:xfrm>
          <a:off x="4494399" y="3394580"/>
          <a:ext cx="1444600" cy="938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Relative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Positioning</a:t>
          </a:r>
          <a:endParaRPr lang="ga-IE" sz="2000" kern="1200" dirty="0"/>
        </a:p>
      </dsp:txBody>
      <dsp:txXfrm>
        <a:off x="4540237" y="3440418"/>
        <a:ext cx="1352924" cy="847314"/>
      </dsp:txXfrm>
    </dsp:sp>
    <dsp:sp modelId="{F14CDDD4-E6FB-4A34-A72B-A8D0488BD879}">
      <dsp:nvSpPr>
        <dsp:cNvPr id="0" name=""/>
        <dsp:cNvSpPr/>
      </dsp:nvSpPr>
      <dsp:spPr>
        <a:xfrm>
          <a:off x="2240137" y="472778"/>
          <a:ext cx="3749325" cy="3749325"/>
        </a:xfrm>
        <a:custGeom>
          <a:avLst/>
          <a:gdLst/>
          <a:ahLst/>
          <a:cxnLst/>
          <a:rect l="0" t="0" r="0" b="0"/>
          <a:pathLst>
            <a:path>
              <a:moveTo>
                <a:pt x="2246824" y="3712013"/>
              </a:moveTo>
              <a:arcTo wR="1874662" hR="1874662" stAng="4712968" swAng="13740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B4C11-DF98-4B45-A16B-AED8FA8047F8}">
      <dsp:nvSpPr>
        <dsp:cNvPr id="0" name=""/>
        <dsp:cNvSpPr/>
      </dsp:nvSpPr>
      <dsp:spPr>
        <a:xfrm>
          <a:off x="2290600" y="3394580"/>
          <a:ext cx="1444600" cy="938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Framing</a:t>
          </a:r>
          <a:endParaRPr lang="ga-IE" sz="2000" kern="1200" dirty="0"/>
        </a:p>
      </dsp:txBody>
      <dsp:txXfrm>
        <a:off x="2336438" y="3440418"/>
        <a:ext cx="1352924" cy="847314"/>
      </dsp:txXfrm>
    </dsp:sp>
    <dsp:sp modelId="{BBCBBCFE-40E3-4252-B96C-B07CC3884220}">
      <dsp:nvSpPr>
        <dsp:cNvPr id="0" name=""/>
        <dsp:cNvSpPr/>
      </dsp:nvSpPr>
      <dsp:spPr>
        <a:xfrm>
          <a:off x="2240137" y="472778"/>
          <a:ext cx="3749325" cy="3749325"/>
        </a:xfrm>
        <a:custGeom>
          <a:avLst/>
          <a:gdLst/>
          <a:ahLst/>
          <a:cxnLst/>
          <a:rect l="0" t="0" r="0" b="0"/>
          <a:pathLst>
            <a:path>
              <a:moveTo>
                <a:pt x="313047" y="2911831"/>
              </a:moveTo>
              <a:arcTo wR="1874662" hR="1874662" stAng="8784559" swAng="2194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A0F3B-84BE-4A96-AEBE-D792DA5F9A16}">
      <dsp:nvSpPr>
        <dsp:cNvPr id="0" name=""/>
        <dsp:cNvSpPr/>
      </dsp:nvSpPr>
      <dsp:spPr>
        <a:xfrm>
          <a:off x="1609589" y="1298643"/>
          <a:ext cx="1444600" cy="938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Availability</a:t>
          </a:r>
          <a:endParaRPr lang="ga-IE" sz="2000" kern="1200" dirty="0"/>
        </a:p>
      </dsp:txBody>
      <dsp:txXfrm>
        <a:off x="1655427" y="1344481"/>
        <a:ext cx="1352924" cy="847314"/>
      </dsp:txXfrm>
    </dsp:sp>
    <dsp:sp modelId="{AC2E4BBB-5239-45DE-BEE4-F47DAC53E7E1}">
      <dsp:nvSpPr>
        <dsp:cNvPr id="0" name=""/>
        <dsp:cNvSpPr/>
      </dsp:nvSpPr>
      <dsp:spPr>
        <a:xfrm>
          <a:off x="2240137" y="472778"/>
          <a:ext cx="3749325" cy="3749325"/>
        </a:xfrm>
        <a:custGeom>
          <a:avLst/>
          <a:gdLst/>
          <a:ahLst/>
          <a:cxnLst/>
          <a:rect l="0" t="0" r="0" b="0"/>
          <a:pathLst>
            <a:path>
              <a:moveTo>
                <a:pt x="326873" y="816973"/>
              </a:moveTo>
              <a:arcTo wR="1874662" hR="1874662" stAng="12860816" swAng="19597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48B3A2-1564-4899-9D68-D420C004C07B}" type="datetimeFigureOut">
              <a:rPr lang="ga-IE"/>
              <a:pPr>
                <a:defRPr/>
              </a:pPr>
              <a:t>25/03/2014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260E40-33E1-49FA-999D-69552075D133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116196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75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75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F4CE1D-CD62-4F80-B87E-C318DA2319C1}" type="datetimeFigureOut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585"/>
            <a:ext cx="5438140" cy="446736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5659" cy="49675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9779"/>
            <a:ext cx="2945659" cy="49675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B08174-B44C-489D-B6CB-C624F5C5628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0678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8825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08174-B44C-489D-B6CB-C624F5C56288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383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08174-B44C-489D-B6CB-C624F5C56288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383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08174-B44C-489D-B6CB-C624F5C56288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49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8745" indent="-287979"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51915" indent="-230383"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12682" indent="-230383"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73448" indent="-230383"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34214" indent="-23038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94980" indent="-23038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55746" indent="-23038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916512" indent="-23038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EEC955-8CD9-42F0-A01B-CA50A4B0643A}" type="slidenum">
              <a:rPr lang="en-GB" altLang="ga-IE" smtClean="0">
                <a:latin typeface="Times New Roman" pitchFamily="18" charset="0"/>
              </a:rPr>
              <a:pPr/>
              <a:t>12</a:t>
            </a:fld>
            <a:endParaRPr lang="en-GB" altLang="ga-IE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ga-I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08174-B44C-489D-B6CB-C624F5C56288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2887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ga-I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08174-B44C-489D-B6CB-C624F5C56288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601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ga-IE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08174-B44C-489D-B6CB-C624F5C56288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669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2F62-AFDA-4316-8A48-C6BF5694CBC3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8EB8-7315-409F-A35B-3D5E0656BC9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3BEA-D7DD-4F57-902F-7784EFB3D365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F83D-F863-40E8-B9CA-B293B571D5C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66AE-4C3C-49E9-9157-1375D6F85C5B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4537-03F3-4585-B497-5DF8D267BB9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85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1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0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11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70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86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4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0713-9EE2-49F9-BC3D-927FCB0F842F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3B44-F184-424F-8C19-D5025F6C800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39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65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48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38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42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7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81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57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92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5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1BCC-FA8D-46F1-A744-4EF15DEA9041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D2394-8A69-4D1E-97AB-0DFD9D58F78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07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34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29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96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110853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4DEB-3A9B-48C7-B415-261CE2A46400}" type="datetime1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25/03/2014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88788-E92C-4748-A3CC-67E16642EAA8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1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BB01-E883-4899-9C91-A759D07F2BFA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102B-FB70-4224-B829-575178F9490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754D-D627-4347-BF1B-A2E9551D35C7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9636-FE2F-498B-8131-6F88587CA39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3CB36-A233-4603-9F50-59888754F23D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B965-3399-4067-A388-0FB09B814ED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9B77-0281-494F-85AD-33DDFCAF5DDA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B78B-9F30-44EC-B49A-AB004158ECD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D739-3B51-41D8-963B-C402F0210598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0B70-9E58-4942-92C8-26709470154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ga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FD15-A2BB-4AD3-82A1-8FC808D754DE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8737-1288-4F8E-A87F-88E5C5AF926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ga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8EBD3-075B-4FB7-8A26-F83F62D4ADA4}" type="datetime1">
              <a:rPr lang="en-IE"/>
              <a:pPr>
                <a:defRPr/>
              </a:pPr>
              <a:t>25/03/2014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C647C1-5EF9-46AA-A854-45FC94CA70D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2028CE-93C6-4EC5-93C6-635B216A0D18}" type="datetimeFigureOut">
              <a:rPr lang="ga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25/03/2014</a:t>
            </a:fld>
            <a:endParaRPr lang="ga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ga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53B8F8-ABB6-411C-B5E1-DBEEB715A6C3}" type="slidenum">
              <a:rPr lang="ga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ga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54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73B50B-8FAD-49DD-8AB3-DFF643247A8B}" type="datetimeFigureOut">
              <a:rPr lang="ga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25/03/2014</a:t>
            </a:fld>
            <a:endParaRPr lang="ga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ga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676C55-EAA6-4ABF-813C-3A78BCD84DDC}" type="slidenum">
              <a:rPr lang="ga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ga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58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frm=1&amp;source=images&amp;cd=&amp;cad=rja&amp;docid=B6dSKzkiacUEaM&amp;tbnid=5Pv5z14Putj44M:&amp;ved=0CAUQjRw&amp;url=http://www2.youseemore.com/crlsok/contentpages.asp?loc=115&amp;ei=HTCTUuQhgZLsBqD6gdgI&amp;bvm=bv.56988011,d.ZGU&amp;psig=AFQjCNHhsCZEo8K3cdhwQoktCwULlLqbWQ&amp;ust=138546418386226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251520" y="843558"/>
            <a:ext cx="8568952" cy="1440163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What </a:t>
            </a:r>
            <a:r>
              <a:rPr lang="en-GB" sz="3200" b="1" dirty="0">
                <a:solidFill>
                  <a:srgbClr val="002060"/>
                </a:solidFill>
              </a:rPr>
              <a:t>can we expect of </a:t>
            </a:r>
            <a:r>
              <a:rPr lang="en-GB" sz="3200" b="1" dirty="0" smtClean="0">
                <a:solidFill>
                  <a:srgbClr val="002060"/>
                </a:solidFill>
              </a:rPr>
              <a:t>Board Directors?</a:t>
            </a:r>
            <a:br>
              <a:rPr lang="en-GB" sz="3200" b="1" dirty="0" smtClean="0">
                <a:solidFill>
                  <a:srgbClr val="002060"/>
                </a:solidFill>
              </a:rPr>
            </a:br>
            <a:r>
              <a:rPr lang="en-IE" sz="3200" dirty="0" smtClean="0"/>
              <a:t/>
            </a:r>
            <a:br>
              <a:rPr lang="en-IE" sz="3200" dirty="0" smtClean="0"/>
            </a:br>
            <a:endParaRPr lang="en-IE" sz="3200" dirty="0" smtClean="0"/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79512" y="2067694"/>
            <a:ext cx="8712968" cy="288032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IE" sz="2400" b="1" dirty="0" smtClean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2000" b="1" dirty="0" smtClean="0">
                <a:solidFill>
                  <a:schemeClr val="tx1"/>
                </a:solidFill>
              </a:rPr>
              <a:t>Professor Blanaid Clarke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2000" b="1" dirty="0" smtClean="0">
                <a:solidFill>
                  <a:schemeClr val="tx1"/>
                </a:solidFill>
              </a:rPr>
              <a:t>McCann FitzGerald Chair of Corporate Law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2000" dirty="0" smtClean="0">
                <a:solidFill>
                  <a:schemeClr val="tx1"/>
                </a:solidFill>
              </a:rPr>
              <a:t>Trinity College Dublin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IE" sz="2100" i="1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IE" sz="2100" i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2400" dirty="0"/>
              <a:t>ESRC People Risk </a:t>
            </a:r>
            <a:r>
              <a:rPr lang="en-GB" sz="2400" dirty="0" smtClean="0"/>
              <a:t>Seminar, </a:t>
            </a:r>
            <a:r>
              <a:rPr lang="en-IE" sz="2100" dirty="0" smtClean="0"/>
              <a:t>Dublin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IE" sz="2100" i="1" dirty="0" smtClean="0"/>
              <a:t>26 March 2014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11153"/>
            <a:ext cx="6972300" cy="46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8568952" cy="997620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chemeClr val="accent2"/>
                </a:solidFill>
              </a:rPr>
              <a:t>Global Corporate Governance Failings in Financial Institutions </a:t>
            </a:r>
            <a:r>
              <a:rPr lang="en-IE" b="1" dirty="0" smtClean="0"/>
              <a:t/>
            </a:r>
            <a:br>
              <a:rPr lang="en-IE" b="1" dirty="0" smtClean="0"/>
            </a:br>
            <a:endParaRPr lang="ga-IE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996444"/>
          </a:xfrm>
        </p:spPr>
        <p:txBody>
          <a:bodyPr>
            <a:normAutofit lnSpcReduction="10000"/>
          </a:bodyPr>
          <a:lstStyle/>
          <a:p>
            <a:r>
              <a:rPr lang="en-IE" b="1" dirty="0" smtClean="0"/>
              <a:t>Risk Management and Internal Control Failures</a:t>
            </a:r>
          </a:p>
          <a:p>
            <a:r>
              <a:rPr lang="en-IE" b="1" dirty="0" smtClean="0"/>
              <a:t>Deficiencies in the Profile and Practice of Directors and Senior Management</a:t>
            </a:r>
          </a:p>
          <a:p>
            <a:r>
              <a:rPr lang="en-IE" b="1" dirty="0" smtClean="0"/>
              <a:t>Perverse Incentives</a:t>
            </a:r>
          </a:p>
          <a:p>
            <a:r>
              <a:rPr lang="en-IE" dirty="0" smtClean="0"/>
              <a:t>Failures in Disclosure and Transparency</a:t>
            </a:r>
          </a:p>
          <a:p>
            <a:r>
              <a:rPr lang="en-IE" dirty="0"/>
              <a:t>Complex and Opaque Corporate and Bank </a:t>
            </a:r>
            <a:r>
              <a:rPr lang="en-IE" dirty="0" smtClean="0"/>
              <a:t>Structures</a:t>
            </a:r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8339-5398-4603-AB69-1EE3A00C21C9}" type="slidenum">
              <a:rPr lang="ga-I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ga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76063"/>
          </a:xfrm>
        </p:spPr>
        <p:txBody>
          <a:bodyPr/>
          <a:lstStyle/>
          <a:p>
            <a:r>
              <a:rPr lang="en-IE" dirty="0" smtClean="0"/>
              <a:t>II. Role of the Board</a:t>
            </a:r>
            <a:endParaRPr lang="ga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7534"/>
            <a:ext cx="7344816" cy="3966695"/>
          </a:xfrm>
        </p:spPr>
        <p:txBody>
          <a:bodyPr/>
          <a:lstStyle/>
          <a:p>
            <a:r>
              <a:rPr lang="en-IE" dirty="0"/>
              <a:t>“Every public company should be headed by an effective board which can both </a:t>
            </a:r>
            <a:r>
              <a:rPr lang="en-IE" b="1" dirty="0"/>
              <a:t>lead and control </a:t>
            </a:r>
            <a:r>
              <a:rPr lang="en-IE" dirty="0"/>
              <a:t>the company”- Cadbury Code (1992</a:t>
            </a:r>
            <a:r>
              <a:rPr lang="en-IE" dirty="0" smtClean="0"/>
              <a:t>)</a:t>
            </a:r>
          </a:p>
          <a:p>
            <a:r>
              <a:rPr lang="en-IE" dirty="0" smtClean="0"/>
              <a:t>“</a:t>
            </a:r>
            <a:r>
              <a:rPr lang="en-IE" b="1" dirty="0">
                <a:solidFill>
                  <a:srgbClr val="FF0000"/>
                </a:solidFill>
              </a:rPr>
              <a:t>We expect </a:t>
            </a:r>
            <a:r>
              <a:rPr lang="en-IE" dirty="0" smtClean="0"/>
              <a:t>[non-executive directors] </a:t>
            </a:r>
            <a:r>
              <a:rPr lang="en-IE" dirty="0"/>
              <a:t>to behave as hard-nosed businessmen, referees, coaches, visionaries and saints, while giving only a few days a year to the job”. </a:t>
            </a:r>
            <a:r>
              <a:rPr lang="en-IE" sz="2400" dirty="0"/>
              <a:t>(Economist, 1994)</a:t>
            </a:r>
          </a:p>
          <a:p>
            <a:endParaRPr lang="en-IE" dirty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83B44-F184-424F-8C19-D5025F6C8002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  <p:pic>
        <p:nvPicPr>
          <p:cNvPr id="1026" name="Picture 2" descr="C:\Users\Alan\AppData\Local\Microsoft\Windows\Temporary Internet Files\Content.IE5\ZK012PU6\MC900415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1510"/>
            <a:ext cx="1692828" cy="345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5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1CCB5-529B-4DC8-B051-F7D5AD874569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3478"/>
            <a:ext cx="8424936" cy="467712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ga-IE" sz="2400" b="1" dirty="0">
                <a:solidFill>
                  <a:srgbClr val="FF0000"/>
                </a:solidFill>
              </a:rPr>
              <a:t>UK Corporate Governance Code </a:t>
            </a:r>
            <a:r>
              <a:rPr lang="it-IT" altLang="ga-IE" sz="2400" b="1" dirty="0" smtClean="0">
                <a:solidFill>
                  <a:srgbClr val="FF0000"/>
                </a:solidFill>
              </a:rPr>
              <a:t>2012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ga-IE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ga-IE" sz="2000" dirty="0" smtClean="0"/>
              <a:t>Every company should be headed by an effective board which is collectively </a:t>
            </a:r>
            <a:r>
              <a:rPr lang="en-GB" altLang="ga-IE" sz="2000" b="1" dirty="0" smtClean="0"/>
              <a:t>responsible for the long-term success of the company</a:t>
            </a:r>
            <a:r>
              <a:rPr lang="en-GB" altLang="ga-IE" sz="20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ga-IE" sz="2000" dirty="0" smtClean="0"/>
              <a:t>The board’s role is to provide </a:t>
            </a:r>
            <a:r>
              <a:rPr lang="en-GB" altLang="ga-IE" sz="2000" b="1" dirty="0" smtClean="0"/>
              <a:t>entrepreneurial leadership</a:t>
            </a:r>
            <a:r>
              <a:rPr lang="en-GB" altLang="ga-IE" sz="2000" dirty="0" smtClean="0"/>
              <a:t> of the company within a </a:t>
            </a:r>
            <a:r>
              <a:rPr lang="en-GB" altLang="ga-IE" sz="2000" b="1" dirty="0" smtClean="0"/>
              <a:t>framework of prudent and effective controls </a:t>
            </a:r>
            <a:r>
              <a:rPr lang="en-GB" altLang="ga-IE" sz="2000" dirty="0" smtClean="0"/>
              <a:t>which enables risk to be assessed and managed. The board should </a:t>
            </a:r>
            <a:r>
              <a:rPr lang="en-GB" altLang="ga-IE" sz="2000" b="1" dirty="0" smtClean="0"/>
              <a:t>set the company’s strategic aims, ensure that the necessary financial and human resources are in place for the company to meet its objectives and review management performance</a:t>
            </a:r>
            <a:r>
              <a:rPr lang="en-GB" altLang="ga-IE" sz="2000" dirty="0" smtClean="0"/>
              <a:t>. The board should </a:t>
            </a:r>
            <a:r>
              <a:rPr lang="en-GB" altLang="ga-IE" sz="2000" b="1" dirty="0" smtClean="0"/>
              <a:t>set the company’s values and standards and ensure that its obligations to its shareholders and others are understood and met</a:t>
            </a:r>
            <a:r>
              <a:rPr lang="en-GB" altLang="ga-IE" sz="20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IE" altLang="ga-IE" sz="2000" dirty="0"/>
              <a:t>The board is responsible for </a:t>
            </a:r>
            <a:r>
              <a:rPr lang="en-IE" altLang="ga-IE" sz="2000" b="1" dirty="0"/>
              <a:t>determining the nature and extent of the significant risks</a:t>
            </a:r>
            <a:r>
              <a:rPr lang="en-IE" altLang="ga-IE" sz="2000" dirty="0"/>
              <a:t> it is willing to take in achieving its strategic objectives. The board should </a:t>
            </a:r>
            <a:r>
              <a:rPr lang="en-IE" altLang="ga-IE" sz="2000" b="1" dirty="0"/>
              <a:t>maintain sound risk management and internal control systems</a:t>
            </a:r>
            <a:r>
              <a:rPr lang="en-IE" altLang="ga-IE" sz="20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GB" altLang="ga-IE" sz="2000" dirty="0" smtClean="0"/>
          </a:p>
          <a:p>
            <a:pPr eaLnBrk="1" hangingPunct="1">
              <a:lnSpc>
                <a:spcPct val="90000"/>
              </a:lnSpc>
            </a:pPr>
            <a:endParaRPr lang="en-GB" altLang="ga-IE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431"/>
            <a:ext cx="38164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1710-592A-49AD-A837-FDEBB008CEBD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71475"/>
            <a:ext cx="8596064" cy="4400550"/>
          </a:xfrm>
        </p:spPr>
        <p:txBody>
          <a:bodyPr/>
          <a:lstStyle/>
          <a:p>
            <a:pPr marL="863600" indent="-863600" eaLnBrk="1" hangingPunct="1">
              <a:lnSpc>
                <a:spcPct val="90000"/>
              </a:lnSpc>
              <a:buFontTx/>
              <a:buNone/>
            </a:pPr>
            <a:r>
              <a:rPr lang="en-IE" altLang="ga-IE" sz="2400" dirty="0" smtClean="0"/>
              <a:t>The Role </a:t>
            </a:r>
            <a:r>
              <a:rPr lang="en-US" altLang="ga-IE" sz="2400" dirty="0" smtClean="0">
                <a:cs typeface="Times New Roman" pitchFamily="18" charset="0"/>
              </a:rPr>
              <a:t>of the Non-executive directors is</a:t>
            </a:r>
            <a:r>
              <a:rPr lang="en-US" altLang="ga-IE" sz="2400" b="1" dirty="0" smtClean="0"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ga-IE" sz="2400" dirty="0" smtClean="0">
                <a:cs typeface="Times New Roman" pitchFamily="18" charset="0"/>
              </a:rPr>
              <a:t>constructively </a:t>
            </a:r>
            <a:r>
              <a:rPr lang="en-US" altLang="ga-IE" sz="2400" b="1" dirty="0" smtClean="0">
                <a:cs typeface="Times New Roman" pitchFamily="18" charset="0"/>
              </a:rPr>
              <a:t>challenge</a:t>
            </a:r>
            <a:r>
              <a:rPr lang="en-US" altLang="ga-IE" sz="2400" dirty="0" smtClean="0">
                <a:cs typeface="Times New Roman" pitchFamily="18" charset="0"/>
              </a:rPr>
              <a:t> and help develop proposals on strategy</a:t>
            </a:r>
            <a:endParaRPr lang="en-US" altLang="ga-IE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ga-IE" sz="2400" b="1" dirty="0" err="1" smtClean="0">
                <a:cs typeface="Times New Roman" pitchFamily="18" charset="0"/>
              </a:rPr>
              <a:t>scrutinise</a:t>
            </a:r>
            <a:r>
              <a:rPr lang="en-US" altLang="ga-IE" sz="2400" b="1" dirty="0" smtClean="0">
                <a:cs typeface="Times New Roman" pitchFamily="18" charset="0"/>
              </a:rPr>
              <a:t> the performance of management </a:t>
            </a:r>
          </a:p>
          <a:p>
            <a:pPr>
              <a:lnSpc>
                <a:spcPct val="90000"/>
              </a:lnSpc>
            </a:pPr>
            <a:r>
              <a:rPr lang="en-US" altLang="ga-IE" sz="2400" b="1" dirty="0" smtClean="0">
                <a:cs typeface="Times New Roman" pitchFamily="18" charset="0"/>
              </a:rPr>
              <a:t>monitor</a:t>
            </a:r>
            <a:r>
              <a:rPr lang="en-US" altLang="ga-IE" sz="2400" dirty="0" smtClean="0">
                <a:cs typeface="Times New Roman" pitchFamily="18" charset="0"/>
              </a:rPr>
              <a:t> </a:t>
            </a:r>
            <a:r>
              <a:rPr lang="en-US" altLang="ga-IE" sz="2400" b="1" dirty="0" smtClean="0">
                <a:cs typeface="Times New Roman" pitchFamily="18" charset="0"/>
              </a:rPr>
              <a:t>the reporting of performance </a:t>
            </a:r>
          </a:p>
          <a:p>
            <a:pPr>
              <a:lnSpc>
                <a:spcPct val="90000"/>
              </a:lnSpc>
            </a:pPr>
            <a:r>
              <a:rPr lang="en-US" altLang="ga-IE" sz="2400" dirty="0" smtClean="0">
                <a:cs typeface="Times New Roman" pitchFamily="18" charset="0"/>
              </a:rPr>
              <a:t>satisfy themselves on the </a:t>
            </a:r>
            <a:r>
              <a:rPr lang="en-US" altLang="ga-IE" sz="2400" b="1" dirty="0" smtClean="0">
                <a:cs typeface="Times New Roman" pitchFamily="18" charset="0"/>
              </a:rPr>
              <a:t>integrity of financial information</a:t>
            </a:r>
          </a:p>
          <a:p>
            <a:pPr>
              <a:lnSpc>
                <a:spcPct val="90000"/>
              </a:lnSpc>
            </a:pPr>
            <a:r>
              <a:rPr lang="en-US" altLang="ga-IE" sz="2400" dirty="0" smtClean="0">
                <a:cs typeface="Times New Roman" pitchFamily="18" charset="0"/>
              </a:rPr>
              <a:t>ensure that </a:t>
            </a:r>
            <a:r>
              <a:rPr lang="en-US" altLang="ga-IE" sz="2400" b="1" dirty="0" smtClean="0">
                <a:cs typeface="Times New Roman" pitchFamily="18" charset="0"/>
              </a:rPr>
              <a:t>financial controls and systems of risk management </a:t>
            </a:r>
            <a:r>
              <a:rPr lang="en-US" altLang="ga-IE" sz="2400" dirty="0" smtClean="0">
                <a:cs typeface="Times New Roman" pitchFamily="18" charset="0"/>
              </a:rPr>
              <a:t>are robust and defensible</a:t>
            </a:r>
          </a:p>
          <a:p>
            <a:pPr>
              <a:lnSpc>
                <a:spcPct val="90000"/>
              </a:lnSpc>
            </a:pPr>
            <a:r>
              <a:rPr lang="en-US" altLang="ga-IE" sz="2400" dirty="0" smtClean="0">
                <a:cs typeface="Times New Roman" pitchFamily="18" charset="0"/>
              </a:rPr>
              <a:t>determine appropriate levels of </a:t>
            </a:r>
            <a:r>
              <a:rPr lang="en-US" altLang="ga-IE" sz="2400" b="1" dirty="0" smtClean="0">
                <a:cs typeface="Times New Roman" pitchFamily="18" charset="0"/>
              </a:rPr>
              <a:t>remuneration</a:t>
            </a:r>
            <a:r>
              <a:rPr lang="en-US" altLang="ga-IE" sz="2400" dirty="0" smtClean="0">
                <a:cs typeface="Times New Roman" pitchFamily="18" charset="0"/>
              </a:rPr>
              <a:t> of executive directors</a:t>
            </a:r>
          </a:p>
          <a:p>
            <a:pPr>
              <a:lnSpc>
                <a:spcPct val="90000"/>
              </a:lnSpc>
            </a:pPr>
            <a:r>
              <a:rPr lang="en-US" altLang="ga-IE" sz="2400" dirty="0" smtClean="0">
                <a:cs typeface="Times New Roman" pitchFamily="18" charset="0"/>
              </a:rPr>
              <a:t>appoint/remove executive directors and engage in </a:t>
            </a:r>
            <a:r>
              <a:rPr lang="en-US" altLang="ga-IE" sz="2400" b="1" dirty="0" smtClean="0">
                <a:cs typeface="Times New Roman" pitchFamily="18" charset="0"/>
              </a:rPr>
              <a:t>succession planning</a:t>
            </a:r>
          </a:p>
          <a:p>
            <a:pPr marL="863600" indent="-863600" eaLnBrk="1" hangingPunct="1">
              <a:lnSpc>
                <a:spcPct val="90000"/>
              </a:lnSpc>
              <a:buFontTx/>
              <a:buNone/>
            </a:pPr>
            <a:endParaRPr lang="en-US" altLang="ga-IE" sz="1800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863600" indent="-863600" eaLnBrk="1" hangingPunct="1">
              <a:lnSpc>
                <a:spcPct val="90000"/>
              </a:lnSpc>
              <a:buFontTx/>
              <a:buNone/>
            </a:pPr>
            <a:r>
              <a:rPr lang="en-IE" altLang="ga-IE" sz="1800" dirty="0" smtClean="0">
                <a:solidFill>
                  <a:srgbClr val="000066"/>
                </a:solidFill>
                <a:cs typeface="Times New Roman" pitchFamily="18" charset="0"/>
              </a:rPr>
              <a:t>	</a:t>
            </a:r>
            <a:endParaRPr lang="en-GB" altLang="ga-IE" sz="1800" dirty="0" smtClean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05979"/>
            <a:ext cx="8856984" cy="857250"/>
          </a:xfrm>
        </p:spPr>
        <p:txBody>
          <a:bodyPr>
            <a:normAutofit fontScale="90000"/>
          </a:bodyPr>
          <a:lstStyle/>
          <a:p>
            <a:r>
              <a:rPr lang="en-IE" sz="3900" b="1" dirty="0">
                <a:solidFill>
                  <a:srgbClr val="FF0000"/>
                </a:solidFill>
              </a:rPr>
              <a:t>We expect </a:t>
            </a:r>
            <a:r>
              <a:rPr lang="en-IE" sz="3900" dirty="0"/>
              <a:t>[non-executive directors] </a:t>
            </a:r>
            <a:r>
              <a:rPr lang="en-IE" sz="3900" dirty="0" smtClean="0"/>
              <a:t>to act as:</a:t>
            </a:r>
            <a:endParaRPr lang="ga-IE" sz="39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Auditors</a:t>
            </a:r>
          </a:p>
          <a:p>
            <a:r>
              <a:rPr lang="en-GB" dirty="0" smtClean="0"/>
              <a:t>Risk Experts</a:t>
            </a:r>
          </a:p>
          <a:p>
            <a:r>
              <a:rPr lang="en-GB" dirty="0" smtClean="0"/>
              <a:t>Strategists</a:t>
            </a:r>
          </a:p>
          <a:p>
            <a:r>
              <a:rPr lang="en-GB" dirty="0" smtClean="0"/>
              <a:t>Corporate Advisers</a:t>
            </a:r>
          </a:p>
          <a:p>
            <a:r>
              <a:rPr lang="en-GB" dirty="0"/>
              <a:t>Recruitment </a:t>
            </a:r>
            <a:r>
              <a:rPr lang="en-GB" dirty="0" smtClean="0"/>
              <a:t>Advisers</a:t>
            </a:r>
          </a:p>
          <a:p>
            <a:r>
              <a:rPr lang="en-GB" dirty="0" smtClean="0"/>
              <a:t>Public </a:t>
            </a:r>
            <a:r>
              <a:rPr lang="en-GB" dirty="0"/>
              <a:t>Servants</a:t>
            </a:r>
          </a:p>
          <a:p>
            <a:r>
              <a:rPr lang="en-GB" dirty="0"/>
              <a:t>Stewards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 descr="https://encrypted-tbn2.gstatic.com/images?q=tbn:ANd9GcQbjIXmbY_cmUqG2sxOcco3WFqioEOwYqgDZ_RU6QRm498gWGG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34475"/>
            <a:ext cx="3456384" cy="32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2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III. Board Composition</a:t>
            </a:r>
            <a:endParaRPr lang="ga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/>
              <a:t>the </a:t>
            </a:r>
            <a:r>
              <a:rPr lang="en-GB" b="1" dirty="0"/>
              <a:t>calibre</a:t>
            </a:r>
            <a:r>
              <a:rPr lang="en-GB" dirty="0"/>
              <a:t> of the non-executive members of the </a:t>
            </a:r>
            <a:r>
              <a:rPr lang="en-GB" dirty="0" smtClean="0"/>
              <a:t>board”</a:t>
            </a:r>
            <a:r>
              <a:rPr lang="it-IT" sz="2400" dirty="0" smtClean="0">
                <a:solidFill>
                  <a:prstClr val="black"/>
                </a:solidFill>
              </a:rPr>
              <a:t> (Cadbury Code, 1992)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9797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en-IE" dirty="0" smtClean="0"/>
              <a:t>“The </a:t>
            </a:r>
            <a:r>
              <a:rPr lang="en-IE" dirty="0"/>
              <a:t>board and its committees should have the appropriate balance of </a:t>
            </a:r>
            <a:r>
              <a:rPr lang="en-IE" b="1" dirty="0"/>
              <a:t>skills, experience, independence </a:t>
            </a:r>
            <a:r>
              <a:rPr lang="en-IE" b="1" dirty="0" smtClean="0"/>
              <a:t>and knowledge </a:t>
            </a:r>
            <a:r>
              <a:rPr lang="en-IE" b="1" dirty="0"/>
              <a:t>of the company </a:t>
            </a:r>
            <a:r>
              <a:rPr lang="en-IE" dirty="0"/>
              <a:t>to enable them to discharge their respective duties and </a:t>
            </a:r>
            <a:r>
              <a:rPr lang="en-IE" dirty="0" smtClean="0"/>
              <a:t>responsibilities effectively.”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b="1" dirty="0"/>
              <a:t>S</a:t>
            </a:r>
            <a:r>
              <a:rPr lang="en-GB" b="1" dirty="0" smtClean="0"/>
              <a:t>ufficient </a:t>
            </a:r>
            <a:r>
              <a:rPr lang="en-GB" b="1" dirty="0"/>
              <a:t>time</a:t>
            </a:r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dirty="0"/>
              <a:t>discharge </a:t>
            </a:r>
            <a:r>
              <a:rPr lang="en-GB" dirty="0" smtClean="0"/>
              <a:t>their responsibilities </a:t>
            </a:r>
            <a:r>
              <a:rPr lang="en-GB" dirty="0"/>
              <a:t>effectively.</a:t>
            </a:r>
            <a:endParaRPr lang="en-GB" dirty="0" smtClean="0"/>
          </a:p>
          <a:p>
            <a:r>
              <a:rPr lang="en-GB" b="1" dirty="0" smtClean="0"/>
              <a:t>Information &amp; Support</a:t>
            </a:r>
          </a:p>
          <a:p>
            <a:r>
              <a:rPr lang="en-GB" b="1" dirty="0" smtClean="0"/>
              <a:t>Development</a:t>
            </a:r>
          </a:p>
          <a:p>
            <a:r>
              <a:rPr lang="en-GB" b="1" dirty="0" smtClean="0"/>
              <a:t>Board Evaluation</a:t>
            </a:r>
            <a:endParaRPr lang="en-IE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0899"/>
            <a:ext cx="8229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99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99542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00B0F0"/>
                </a:solidFill>
              </a:rPr>
              <a:t>CRD IV</a:t>
            </a:r>
            <a:endParaRPr lang="ga-IE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4320479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“sufficiently good repute and possess sufficient 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knowledge, skills and </a:t>
            </a:r>
            <a:r>
              <a:rPr lang="en-I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</a:t>
            </a: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perform their duties”</a:t>
            </a:r>
          </a:p>
          <a:p>
            <a:pPr>
              <a:spcAft>
                <a:spcPts val="0"/>
              </a:spcAft>
            </a:pP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 with 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honesty, integrity and independence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mind to effectively assess and challenge the decisions of the senior </a:t>
            </a: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management” </a:t>
            </a:r>
          </a:p>
          <a:p>
            <a:pPr>
              <a:spcAft>
                <a:spcPts val="0"/>
              </a:spcAft>
            </a:pP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“commit sufficient </a:t>
            </a:r>
            <a:r>
              <a:rPr lang="en-I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perform their functions”</a:t>
            </a:r>
          </a:p>
          <a:p>
            <a:pPr marL="0" indent="0">
              <a:spcAft>
                <a:spcPts val="0"/>
              </a:spcAft>
              <a:buNone/>
            </a:pPr>
            <a:endParaRPr lang="en-I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(See also: The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Code for Credit </a:t>
            </a:r>
            <a:r>
              <a:rPr lang="en-GB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 and Insurance </a:t>
            </a:r>
            <a:r>
              <a:rPr lang="en-GB" sz="3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Undertakings)</a:t>
            </a:r>
            <a:endParaRPr lang="en-GB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374811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9036496" cy="493563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We expect </a:t>
            </a:r>
            <a:r>
              <a:rPr lang="en-IE" dirty="0"/>
              <a:t>[non-executive directors] to be:</a:t>
            </a:r>
            <a:endParaRPr lang="ga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4176464"/>
          </a:xfrm>
        </p:spPr>
        <p:txBody>
          <a:bodyPr>
            <a:normAutofit fontScale="70000" lnSpcReduction="20000"/>
          </a:bodyPr>
          <a:lstStyle/>
          <a:p>
            <a:r>
              <a:rPr lang="en-IE" sz="3400" b="1" dirty="0"/>
              <a:t>Qualified</a:t>
            </a:r>
          </a:p>
          <a:p>
            <a:r>
              <a:rPr lang="en-IE" sz="3400" b="1" dirty="0"/>
              <a:t>Experienced</a:t>
            </a:r>
          </a:p>
          <a:p>
            <a:r>
              <a:rPr lang="en-IE" sz="3400" b="1" dirty="0" smtClean="0"/>
              <a:t>Independent </a:t>
            </a:r>
            <a:r>
              <a:rPr lang="en-IE" sz="3400" dirty="0" smtClean="0"/>
              <a:t>and</a:t>
            </a:r>
            <a:r>
              <a:rPr lang="en-IE" sz="3400" b="1" dirty="0" smtClean="0"/>
              <a:t> bringing an </a:t>
            </a:r>
            <a:r>
              <a:rPr lang="en-IE" sz="3400" b="1" dirty="0"/>
              <a:t>independent judgement to </a:t>
            </a:r>
            <a:r>
              <a:rPr lang="en-IE" sz="3400" b="1" dirty="0" smtClean="0"/>
              <a:t>bear</a:t>
            </a:r>
          </a:p>
          <a:p>
            <a:r>
              <a:rPr lang="en-IE" sz="3400" b="1" dirty="0" smtClean="0"/>
              <a:t>Committed</a:t>
            </a:r>
          </a:p>
          <a:p>
            <a:r>
              <a:rPr lang="en-IE" sz="3400" b="1" dirty="0" smtClean="0"/>
              <a:t>Available (</a:t>
            </a:r>
            <a:r>
              <a:rPr lang="en-IE" sz="3400" b="1" dirty="0" smtClean="0"/>
              <a:t>i.e</a:t>
            </a:r>
            <a:r>
              <a:rPr lang="en-IE" sz="3400" b="1" dirty="0" smtClean="0"/>
              <a:t>. limited other directorships)</a:t>
            </a:r>
          </a:p>
          <a:p>
            <a:r>
              <a:rPr lang="en-IE" sz="3400" b="1" dirty="0" smtClean="0"/>
              <a:t>Informed</a:t>
            </a:r>
            <a:endParaRPr lang="en-IE" sz="3400" b="1" dirty="0"/>
          </a:p>
          <a:p>
            <a:endParaRPr lang="en-IE" sz="3400" b="1" dirty="0"/>
          </a:p>
          <a:p>
            <a:r>
              <a:rPr lang="en-IE" sz="3400" b="1" dirty="0"/>
              <a:t>Challenging</a:t>
            </a:r>
          </a:p>
          <a:p>
            <a:endParaRPr lang="en-IE" sz="3400" dirty="0"/>
          </a:p>
          <a:p>
            <a:r>
              <a:rPr lang="en-IE" sz="3400" dirty="0"/>
              <a:t>Interesting </a:t>
            </a:r>
          </a:p>
          <a:p>
            <a:r>
              <a:rPr lang="en-IE" sz="3400" dirty="0"/>
              <a:t>Humorous</a:t>
            </a:r>
          </a:p>
          <a:p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44741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55527"/>
            <a:ext cx="7507560" cy="403870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“In Ireland poor governance may well have been exacerbated by the </a:t>
            </a:r>
            <a:r>
              <a:rPr lang="en-GB" b="1" dirty="0"/>
              <a:t>concentrated nature of </a:t>
            </a:r>
            <a:r>
              <a:rPr lang="en-GB" b="1" dirty="0" smtClean="0"/>
              <a:t>corporate </a:t>
            </a:r>
            <a:r>
              <a:rPr lang="en-GB" b="1" dirty="0"/>
              <a:t>life where challenge and assertiveness in the Board room was perhaps blunted by the social </a:t>
            </a:r>
            <a:r>
              <a:rPr lang="en-GB" b="1" dirty="0" smtClean="0"/>
              <a:t>constraints</a:t>
            </a:r>
          </a:p>
          <a:p>
            <a:pPr marL="0" indent="0">
              <a:buNone/>
            </a:pPr>
            <a:r>
              <a:rPr lang="en-GB" b="1" dirty="0" smtClean="0"/>
              <a:t>of </a:t>
            </a:r>
            <a:r>
              <a:rPr lang="en-GB" b="1" dirty="0"/>
              <a:t>working and living in a small business community in a small country</a:t>
            </a:r>
            <a:r>
              <a:rPr lang="en-GB" dirty="0"/>
              <a:t>.”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– Matthew </a:t>
            </a:r>
            <a:r>
              <a:rPr lang="en-GB" dirty="0" err="1" smtClean="0"/>
              <a:t>Elderfield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83B44-F184-424F-8C19-D5025F6C8002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  <p:sp>
        <p:nvSpPr>
          <p:cNvPr id="5" name="AutoShape 2" descr="data:image/jpeg;base64,/9j/4AAQSkZJRgABAQAAAQABAAD/2wCEAAkGBxQSEhUUEBQUFRQUFBQVFRQUDxQUFBUVFRUWFhQUFBQYHCggGBolGxQUITEhJSkrLi4uFx8zODMsNygtLisBCgoKDg0OGhAQGywkHyQsLSwsLCwsLCwsLCwsLCwsLCwsLCwsLCwsLCwsLCwsLCwsLCwsLCwsLCwsLCwsLCwsLP/AABEIARMAtwMBIgACEQEDEQH/xAAcAAACAwEBAQEAAAAAAAAAAAAAAQIDBAYFBwj/xAA+EAACAQICBwYFAgQEBwEAAAAAAQIDEQQhBRIxQVFhcQaBkbHB8BMiMqHRQvFSgpLhFCNjchYkM2KTssIH/8QAGQEBAAMBAQAAAAAAAAAAAAAAAAECAwQF/8QAJREBAQACAwACAQQDAQAAAAAAAAECEQMhMQQSQSIyUWEUkfAT/9oADAMBAAIRAxEAPwD44CAaKNjBDHYJKwWJBYJJAMYCQ7DBkBWJIRJChASsBG0ojCwyQhjsBGwgGBOwrCsSHYKo2AdgJQzWGkCJBJWGMQSEMAIAkOwDAQEgG0kiaIpEyKmEBKwEGkQGOxIjYdhjICsFhsAgrAhjJQixjsBO0aZUCQ0MlJAMCAIEMQBYdgGEp06blsNmGwV209217l/cqwjyXV267D0aVSKunLjfm/fmZ5Wk7U01CF1q67vvitVfZmWapyezV6Zp+CyN3+Gcl8rWe5bWZK+Eklnu4f2IlhZVE6a2xfc3e/TIphUvk9pbSovh4/gvx2iZxhGpZqL2P3sLbnhJl7GYZCm8s9pJEp2Y7CRIBWHYYJAKwErCCCsIkBKGREiKJkhIBMVyEpAJMdwAdhXLsPG7CGzRuCcpX/Sl4nVYHQVLVV1dveYsBQUYI6PRCyszDkyrp4cZpqw/Y+jKPyuSfG5updjYtWbut90b9HVHke5GeRnO/V8ur05j/g6jDNLZyHi9HQcNRwTha1rZWeR0tZ5HmYiORGXScbudvk/aDQXwm4r9N9WX8UNqvzWw5o+qdp6amop7na/J7T5ZVybT3NrwOjju45spqhEkytSRJSRoqsQ0QUkPXRAkBHXQ1NEoSSAFUQAYNUBgElYeqABA1QsFwuA9UvweUig1YKhrb7O9llvtfMipk31HRQrXtwPf0Riklnxsc1gldar23aPeo4WcNVw8tl99t+VznzdHH46ahpilB2k5J84NLxPf0fjozT1WnvOT0ZQqOM/j1ZTT+hKCja9snyVnsa+raadARVLEyir6sldJ7nvKeflb2ePexmmoRy1ZSfCKuyiriZNXlSlFc2r+CZi0pon42zXV003GTTT4qxDB6FlStq1JStm1J5Su+FrLuF3rdqPLqPL7R1LR1uvkfKJxzfVn2XtLhouNpKTX1Wj9TtuT57D5Bi4pTmoppKUkk82knsZvw1ly431TqklFCRI1ZDUHqoBgLUQ9RDAAUEMaAGmQBXGAAAAADEAz0dENXknu+bwTT814HnF2Frakk+59HtIym4thdXb2sHWzT257up3ejKqnBZHBRqRbWo1ay2ep1Wg8R8q8Dmzjqwdlh6a1W7HN6Lxn/N3bS+pLueZ7uHxFoO/A5x9n4yrKUZSTu2uTlm7PmVi+ncYGpHXlFNO22z4/uW4h2zR5mjqcad3FZyS1nxtlnzy+xrxVS6yF8U128jHS1p/O8tWT8M/Q+LVJ6zb4tvxdz6d2z0n8GlO19apB0o23OVm3yyTPlxtwzrbLmy8hkrkQNmCYERkCQCGA7jEAGYQIZYACGQGAkMAQxIYGjAztNc8jqNF4mzOOVZKS/wBy8zoqDaaaMuXFtxZO6c3KndO3Dr0PPoUpp/NVn/LZeCsQ0fjYyjq3PZwMY3zzOedOuU6GFcnf4tTn8y/B6MG1Fpy1uDas2ufMujCNthh0jjYwTS2pNvkks2L2rllt8+7fY/Xqxpp/9O7l/ulsXh5nLIdbE68pTle8m5O/N3InZjj9Zpw5Z/a7MaEFyyEhoSAgSGRTHchJjFcAhnAAJAAwAAISmkR1my0ilzkWORRVbZdGAnEtIzuVrKlY67Bz1op8UrP06nKuJ0nZmprJwe7yZacc5P00x5Lhdxt+G08rpnoYfSlWPB8zVRw26S7z0qOjVk15HHy8WXHdZR6HHnjnN41ThNIYmplGyXG2w3ywahCSb1pST1m991bwNtKCilxexLeV42NoNvgb/E4Pvl9r5GHyeb6Y6ntfE0rZFhGW58cyaRo5DTZJMIg0R9V5nTGkQJxmUuNa45ypWFYkFiq5WAlYAhmASY7lldhspnO4V5bBwRaRnnl+BGPqWxj6Al6liXoWZozy8RyQS2e+JFRt72cgK7G/s/W1Ky55fgyJCpz1Zp8Gi2N1ZUV9bwFpJXM2N0/ThN06Pzzi7SafyrlzZVo2DqUr5pSi1rJ2ea3HF6Pj8LEShwna/qdXyL+nxTj6u47jB6fjTl/zOrFSeU9ZvVT2KSayXP8Ac9LT9W1Go1upyd/5WznMPoSOJqVPit6kUoxS2azV2+7LxFpXDVMJg6tKc9em4ONGf6o62Xw5cs7rvXAcNsx78Rn3XB6uVvfAilYsiD995xtUUNf2/A0he/AB29+ZFxJ+/ETdvfAkKnLPkWmaOxGhMzyb8d6SALgUaMWqGqSd96fgDmXYfZnkWUSMSSVi7NavyWR/BVU29bl0PwBBbfez35kmKfHh+cx+/wAARK6pd77yuogPofYfGa2GqRbzpv7NXR4OFoqdStUau/09b7VzyMvZfGuEa8V+qjJ/0/uatAO6z4K/gb557wxiuM7rsNCQSVVR3SjK2/ONvDL7Hndv53waX+tBeb9DVgqupWpvdUXw5dXnF+Kt/Med2+lbDqP+vH7Qma43fFVLP1OHXvvG/fcL36If7HI1JCZLn3kWvwQJJFdZ5dbffaWRfvoVTzkl1YBLal7yJpkXx4kqcrEZLY3SQiXxUBTTT7Or0vh4/DlaK8Dhq6dtn2Poldp2XE8/tJRp08PN6qu7Rjlvb292b7jj4OT69fy35uPfbjMO7ok5W2+PeVU3bYaYu6PQcSNR3jluuy2jLzRnktV8n9iWFl9vQDRu7vUjHeuHkP8AHqKo9/N+AEiE/fUkKXvqA8FV1ZdVJd0k0/O/ce32enmuhz62++89bs/U+cbHY4pN07rKUbSXVO6fijy+3GJ16dF/xVNfwg/WR62Hd429+Ryfaer88Ifw67XSWq/yaY5axsVs7jyF782HvxEvfeO/5/BRY/29/Yi376A2L34kCa995RT2t9xc9nijMnu4ttgOVTgOOy4lHw82e72awMK1RxqbFBtLo1+WVzy+uNtWxm7p4jYHf/8AC9HgBzf5ODf/AB8kK62dTwO2eIu6cNyTm+uxf/Xie5V9TkdP4v4tZ22Q+Rc7N3fi34GXxsd57/hrz5axefq8CUduW24JE7efkeg4UZyf77GVUHZs0ozy+pga1+Af5IxfmP8AHqAocHuy/uNilk79zGBB++ps0RO1VczJJe+Zo0f9asB3ODlyOR7RTviZ8lFfY6jA1Hv6HHaTnevVf/e/tZAUe/QaXvzEvfcO/vqBC5JIhLkTS/IEa0svAoopFlYSAcpb9y9S/R+LlSqRnHandritjT6rzM0ue61l6sI7L8SLN9Ul0+r0auslKOakk10auBg7NVX/AIalf+G3cm0vIDx8pq2PUl3JWLErVTv+m9+7acCpXd3tbb73+52Wn8S1SqSf6su+T/ucYtqO/wCLj1a5PkXuRYvfcSXPgEdnviScV5HU5i1PAz1PqLnU9Siu80BfCXqWpmaDLov0Asl+fIjHZ9mJP1IKXzW4oCb99S/AStUjzdvHIoBOzv396A7XBSss/Xn74HGVJXnN8Zy82dTTr2g3ybOSpb+r+7At9+IP36CXvu2DsBG9vEE2NRBsCiswoRy52K8QyWFeV+YFjgT1bZh1Izd119AOu7FY7WhKlJ5wetH/AGy2rufmBzejcbKhUU47Umrbmmtj+3gBw83x8rnvF2cXPJjqvW7R1f8AJa4yivvf0OXizo+0i/ylymvJo53JbfA3+P8AsY8/71qTJvu3sp1n08yyNK+bb8TdijObWxd6KKrbd2aHTT2XXRldWFk7ZgRgy+LMsGXRkBZ+CqtsutzuWNkZRy7gLaU7q5IyYWVm48TUB6qrr4GXC3h+x49DZ9zTOf8AktcJfZq/5M1BZeAFqXoCfr/YL+/L7kG7PPK22+VuoE7++pCqz2NDdm8Riv8Ao0/ltf4k7wh/VbPuTPJ0hRlTnOnNWlBtNXurrg+BG54m42TbHVLqTsjPNg89pKGmVZdeg1UfD2ymM0tiLE3wAlJvh9wE3fYwA9jtJWWrFb3JvwVvU8Gltueh2hf+ZHhqLzlcwQZlwzWEact3lVj4eI6k924pTJGrNamSplUmTpuyALJ7kQ1eBKL+XqCASRO3oK40wMtZWd0aqc7q/u+89TRHZupi03BqMFlryTs3wSW02VOxVel+unJPNJa9/wD1su97i1xsn2vhO7qOfq1LRkuNvf3O07C6BoYiletTlJ3fza8oJLdq2aueMuzUrr4maT+mO/k3uPoNCtLVShD4MbLJ6utZbkl6+By8nJPI6+Dhu95R7OiNA4PCpfDjHX45zqf1ZuxsejKFaWtOlFzT+WTitZdHa6M2hW9W1kvPv5npfLG7nLdxsZ7/ADW1muoqraOt8uvJX4WR857Vf/m9VKdahVdZu8pQnFKbu7vVksm+VkfRq1P4kU1d8Gm19zDpDRldRTpVJ3vnGpqyi11STRMyuPcMsZnNZV+fK0WnZppptNNWaayaa3MsjE67SfZipGtOpi4V5SqSlJvD06Tim88nKd9nFIyvs0qqbwdZVHH6qNSPwq0eqeT65LmdeH6vHn5y4+ufg2XQYVqMoScZxcZLbFqzXcQuEJv3yGR1uIAerpfCfEScfqjs5p7jn+XidvPAcGeTiuzspScoySvyOPi58ZNWuvl4be459Mdz06vZ6stijLo7GOrgKsfqpy7lfyOicmN8rnvHlPYpuS1srFcstuXVWC5dRYmSuVXHckWXLcNRdScYR2yaiu8z6x7XZGcViYuW6MmutreTZOM3ZCvpWjMLGlTjCP0wj5bX1b+7LIPWzl4eSKaOJUou23Win0+Z+aiWQW8z+fybymM8jq+Fx6xuV9pVbRu0umR5+F0ntUoPWvfKN8ty5G7F1klmjJhdNRhG0lZp7dW989pwSu/TdgZ1qn0qcFwUbvxeR6VLRc9ZOSu9t6lS/gs0jzKHadJ3WznaPmzVU046jSTjH+e78EW3iX7PWxNapG1o61t8ZLK3G9mUT7QVLJ/BldrLWlFeTbJ0NIQVlJ63G6svD8l9fTdJRtBK+5RSb5ZLYTv+2Wv6ebF1Ki16sdXP6b3t1PA7Q6I1mq1JqnUjk5pZ6jeb6rJrodFCvKec8uEb38TNjZQVKTqWtZ3T4WzRXfe4myXquTxuB/xdKMazgsSnKMKsU1GcopS1HdbXGUXbm2tjRwdWk4ycZpxlFtSTWaa3M7vA42McJfFyTU5uUFNq6ppRjStxygmt+aOExOJVSpOSbs5Npybbs9l289iPVyu8Zb68nWsrJ4rcgL8No+pV+hfL/FLKPdx7hGF5MZ1a0nHle5Hd6hNQJ2JI8h6aCiDpliRNIqlnlhIy+pJ9yM1XQdGW2lDrqpfc9SMCxITKzylkvrn6vZSg9kWuk2ZKnY6D+mc14M6xIlYvOfkn5UvFhfw4ir2Mn+mqn1h+GVUezOKpyUoODaeXzNeh3iiX0KeZfH5XLv1W/H4/4c3gni4v56F8rPVqxzXfbfZnt0sVUaWtRqRtwcH5SPVhSL0hy/Izy90tx4Y4ePCr4my+aFT/AMcn6Hl4ftHSoVU5wbSTWcHlf9VmvdzsJIzToKT2LvRnObXsbMi7b4W3yyhfhaxbi+09GvFRjqS/psWvRsP4Y/0osWCiv0x8EXvPfxP+/wBExn5Y8Hhqc3eWrCPFWf3eS+5sU8PTumnJp2yle6/2xy+xbTSW5dyLXq7yv/r/ABB51SUnJ/Cjqx3a0nl3Iw6Q0ZKqkqs7r+FRWp/S3n33XI9txW4qrNWKzkyl3tGUlmnLYjszSk3Kac5P9UpSb8b5LkZqHZ+jTleMM1xk5eF2dSmlEwVI5svlyZa9vbOYY78jE6fIRocQMvs00oRZAALKpomxARRYSigAqlIaACBZDYXYfagAnH2Fbtw0AF+T1XHxGRXB5gBku0RZKrsACyGe42ICIsIsoqiAIUVNhmaAC2SIraAAKL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059582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8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71550"/>
          </a:xfrm>
        </p:spPr>
        <p:txBody>
          <a:bodyPr/>
          <a:lstStyle/>
          <a:p>
            <a:r>
              <a:rPr lang="en-IE" dirty="0" smtClean="0"/>
              <a:t>The presentation will examine:</a:t>
            </a:r>
            <a:endParaRPr lang="ga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71550"/>
            <a:ext cx="8712968" cy="4176463"/>
          </a:xfrm>
        </p:spPr>
        <p:txBody>
          <a:bodyPr/>
          <a:lstStyle/>
          <a:p>
            <a:r>
              <a:rPr lang="en-IE" dirty="0" smtClean="0"/>
              <a:t>Our </a:t>
            </a:r>
            <a:r>
              <a:rPr lang="en-IE" dirty="0"/>
              <a:t>expectations of the </a:t>
            </a:r>
            <a:r>
              <a:rPr lang="en-IE" b="1" dirty="0"/>
              <a:t>role</a:t>
            </a:r>
            <a:r>
              <a:rPr lang="en-IE" dirty="0"/>
              <a:t> to be played by </a:t>
            </a:r>
            <a:r>
              <a:rPr lang="en-IE" dirty="0" smtClean="0"/>
              <a:t>directors </a:t>
            </a:r>
          </a:p>
          <a:p>
            <a:r>
              <a:rPr lang="en-IE" dirty="0" smtClean="0"/>
              <a:t>Our expectations in </a:t>
            </a:r>
            <a:r>
              <a:rPr lang="en-IE" dirty="0"/>
              <a:t>terms of their </a:t>
            </a:r>
            <a:r>
              <a:rPr lang="en-IE" b="1" dirty="0" smtClean="0"/>
              <a:t>qualification </a:t>
            </a:r>
            <a:r>
              <a:rPr lang="en-IE" dirty="0" smtClean="0"/>
              <a:t>and </a:t>
            </a:r>
            <a:r>
              <a:rPr lang="en-IE" b="1" dirty="0" smtClean="0"/>
              <a:t>competences</a:t>
            </a:r>
          </a:p>
          <a:p>
            <a:endParaRPr lang="en-IE" b="1" dirty="0" smtClean="0"/>
          </a:p>
          <a:p>
            <a:r>
              <a:rPr lang="en-IE" b="1" dirty="0" smtClean="0"/>
              <a:t>Will this improve the contribution of directors?</a:t>
            </a:r>
            <a:endParaRPr lang="ga-I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83B44-F184-424F-8C19-D5025F6C8002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316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8"/>
            <a:ext cx="8229600" cy="565175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C00000"/>
                </a:solidFill>
              </a:rPr>
              <a:t>We </a:t>
            </a:r>
            <a:r>
              <a:rPr lang="en-IE" b="1" dirty="0">
                <a:solidFill>
                  <a:srgbClr val="C00000"/>
                </a:solidFill>
              </a:rPr>
              <a:t>e</a:t>
            </a:r>
            <a:r>
              <a:rPr lang="en-IE" b="1" dirty="0" smtClean="0">
                <a:solidFill>
                  <a:srgbClr val="C00000"/>
                </a:solidFill>
              </a:rPr>
              <a:t>xpect Diversity in our Boards</a:t>
            </a:r>
            <a:endParaRPr lang="ga-IE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000" b="1" dirty="0" smtClean="0"/>
              <a:t>UK Corporate Governance Code Principles</a:t>
            </a:r>
          </a:p>
          <a:p>
            <a:r>
              <a:rPr lang="en-IE" sz="2000" dirty="0" smtClean="0"/>
              <a:t>There </a:t>
            </a:r>
            <a:r>
              <a:rPr lang="en-IE" sz="2000" dirty="0"/>
              <a:t>should be a formal, rigorous and transparent procedure for the appointment of </a:t>
            </a:r>
            <a:r>
              <a:rPr lang="en-IE" sz="2000" dirty="0" smtClean="0"/>
              <a:t>new directors </a:t>
            </a:r>
            <a:r>
              <a:rPr lang="en-IE" sz="2000" dirty="0"/>
              <a:t>to the board.</a:t>
            </a:r>
          </a:p>
          <a:p>
            <a:r>
              <a:rPr lang="en-IE" sz="2000" dirty="0" smtClean="0"/>
              <a:t>The </a:t>
            </a:r>
            <a:r>
              <a:rPr lang="en-IE" sz="2000" b="1" dirty="0"/>
              <a:t>search for board candidates should be conducted, and appointments made, on merit, </a:t>
            </a:r>
            <a:r>
              <a:rPr lang="en-IE" sz="2000" b="1" dirty="0" smtClean="0"/>
              <a:t>against objective </a:t>
            </a:r>
            <a:r>
              <a:rPr lang="en-IE" sz="2000" b="1" dirty="0"/>
              <a:t>criteria and with due regard for the benefits of diversity </a:t>
            </a:r>
            <a:r>
              <a:rPr lang="en-IE" sz="2000" dirty="0"/>
              <a:t>on the board, including gender</a:t>
            </a:r>
            <a:r>
              <a:rPr lang="en-IE" sz="2000" dirty="0" smtClean="0"/>
              <a:t>.</a:t>
            </a:r>
          </a:p>
          <a:p>
            <a:pPr marL="0" indent="0">
              <a:buNone/>
            </a:pPr>
            <a:r>
              <a:rPr lang="en-IE" sz="2000" b="1" dirty="0" smtClean="0"/>
              <a:t>Provisions</a:t>
            </a:r>
          </a:p>
          <a:p>
            <a:r>
              <a:rPr lang="en-IE" sz="2000" dirty="0"/>
              <a:t>A separate section of the annual report should describe the work of the nomination </a:t>
            </a:r>
            <a:r>
              <a:rPr lang="en-IE" sz="2000" dirty="0" smtClean="0"/>
              <a:t>committee, including </a:t>
            </a:r>
            <a:r>
              <a:rPr lang="en-IE" sz="2000" dirty="0"/>
              <a:t>the process it has used in relation to board appointments. This section should include </a:t>
            </a:r>
            <a:r>
              <a:rPr lang="en-IE" sz="2000" dirty="0" smtClean="0"/>
              <a:t>a </a:t>
            </a:r>
            <a:r>
              <a:rPr lang="en-IE" sz="2000" b="1" dirty="0" smtClean="0"/>
              <a:t>description </a:t>
            </a:r>
            <a:r>
              <a:rPr lang="en-IE" sz="2000" b="1" dirty="0"/>
              <a:t>of the board’s policy on diversity, including gender, any measurable objectives that it </a:t>
            </a:r>
            <a:r>
              <a:rPr lang="en-IE" sz="2000" b="1" dirty="0" smtClean="0"/>
              <a:t>has set </a:t>
            </a:r>
            <a:r>
              <a:rPr lang="en-IE" sz="2000" b="1" dirty="0"/>
              <a:t>for implementing the policy, and progress on achieving the objectives</a:t>
            </a:r>
            <a:r>
              <a:rPr lang="en-IE" sz="2000" dirty="0"/>
              <a:t>.</a:t>
            </a:r>
            <a:endParaRPr lang="ga-I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83B44-F184-424F-8C19-D5025F6C8002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7911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3"/>
          <p:cNvSpPr>
            <a:spLocks noGrp="1"/>
          </p:cNvSpPr>
          <p:nvPr>
            <p:ph idx="4294967295"/>
          </p:nvPr>
        </p:nvSpPr>
        <p:spPr>
          <a:xfrm>
            <a:off x="179512" y="123478"/>
            <a:ext cx="8856984" cy="5020022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2800" b="1" u="sng" dirty="0" smtClean="0"/>
              <a:t>Proposal for Gender Diversity Directive for </a:t>
            </a:r>
            <a:r>
              <a:rPr lang="en-IE" sz="2800" b="1" u="sng" dirty="0" smtClean="0"/>
              <a:t>Listed companies (excluding SMEs)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IE" sz="2800" b="1" dirty="0" smtClean="0"/>
              <a:t>Binding Minimum Objective </a:t>
            </a:r>
            <a:r>
              <a:rPr lang="en-IE" sz="2800" dirty="0" smtClean="0"/>
              <a:t>of</a:t>
            </a:r>
            <a:r>
              <a:rPr lang="en-IE" sz="2800" b="1" dirty="0" smtClean="0"/>
              <a:t> 40% Women Non-Executive Directors </a:t>
            </a:r>
            <a:r>
              <a:rPr lang="en-IE" sz="2800" dirty="0" smtClean="0"/>
              <a:t>by</a:t>
            </a:r>
            <a:r>
              <a:rPr lang="en-IE" sz="2800" b="1" dirty="0" smtClean="0"/>
              <a:t> 2020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IE" sz="2800" dirty="0" smtClean="0"/>
              <a:t>Appointments on basis of </a:t>
            </a:r>
            <a:r>
              <a:rPr lang="en-IE" sz="2800" b="1" dirty="0" smtClean="0"/>
              <a:t>pre-established, clear, neutrally formulated and unambiguous criteria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IE" sz="2800" b="1" dirty="0" smtClean="0"/>
              <a:t>Positive discrimination </a:t>
            </a:r>
            <a:r>
              <a:rPr lang="en-IE" sz="2800" dirty="0" smtClean="0"/>
              <a:t>for </a:t>
            </a:r>
            <a:r>
              <a:rPr lang="en-IE" sz="2800" b="1" dirty="0" smtClean="0"/>
              <a:t>candidates of equal merit “</a:t>
            </a:r>
            <a:r>
              <a:rPr lang="en-IE" sz="2800" dirty="0" smtClean="0"/>
              <a:t>unless an objective assessment taking account of all criteria specific to the individual candidates tilt the balance in favour of the candidate of the other sex”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en-IE" sz="2800" dirty="0" smtClean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2800" b="1" u="sng" dirty="0" smtClean="0"/>
              <a:t>Proposal for Directive to provide for Non-Financial and Diversity Reporting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sz="2800" b="1" dirty="0" smtClean="0"/>
              <a:t>‘Comply or Explain’ requirement for large listed companies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sz="2800" b="1" dirty="0" smtClean="0"/>
              <a:t> Description </a:t>
            </a:r>
            <a:r>
              <a:rPr lang="en-GB" sz="2800" dirty="0" smtClean="0"/>
              <a:t>in the Corporate Governance Statement of the Company's diversity policy for its administrative, management and supervisory bodies covering: </a:t>
            </a:r>
          </a:p>
          <a:p>
            <a:pPr marL="808038" indent="-180975">
              <a:lnSpc>
                <a:spcPct val="80000"/>
              </a:lnSpc>
              <a:defRPr/>
            </a:pPr>
            <a:r>
              <a:rPr lang="en-GB" sz="2800" b="1" dirty="0" smtClean="0"/>
              <a:t>age, gender, geographical diversity and educational and professional background </a:t>
            </a:r>
          </a:p>
          <a:p>
            <a:pPr marL="808038" indent="-180975">
              <a:lnSpc>
                <a:spcPct val="80000"/>
              </a:lnSpc>
              <a:defRPr/>
            </a:pPr>
            <a:r>
              <a:rPr lang="en-GB" sz="2800" b="1" dirty="0" smtClean="0"/>
              <a:t>the objectives of the diversity policy</a:t>
            </a:r>
          </a:p>
          <a:p>
            <a:pPr marL="808038" indent="-180975">
              <a:lnSpc>
                <a:spcPct val="80000"/>
              </a:lnSpc>
              <a:defRPr/>
            </a:pPr>
            <a:r>
              <a:rPr lang="en-GB" sz="2800" b="1" dirty="0" smtClean="0"/>
              <a:t>Manner of implementation and the results</a:t>
            </a:r>
            <a:r>
              <a:rPr lang="en-GB" sz="2800" dirty="0" smtClean="0"/>
              <a:t> in the reporting period</a:t>
            </a:r>
            <a:r>
              <a:rPr lang="en-GB" sz="2300" b="1" dirty="0" smtClean="0"/>
              <a:t> </a:t>
            </a:r>
            <a:endParaRPr lang="en-IE" sz="23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IE" sz="14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80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</a:t>
            </a:r>
            <a:r>
              <a:rPr lang="en-GB" dirty="0" smtClean="0"/>
              <a:t>these boards </a:t>
            </a:r>
            <a:r>
              <a:rPr lang="en-GB" dirty="0" smtClean="0"/>
              <a:t>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9582"/>
            <a:ext cx="86409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6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856984" cy="857250"/>
          </a:xfrm>
        </p:spPr>
        <p:txBody>
          <a:bodyPr>
            <a:noAutofit/>
          </a:bodyPr>
          <a:lstStyle/>
          <a:p>
            <a:r>
              <a:rPr lang="en-GB" sz="1800" dirty="0"/>
              <a:t>House of </a:t>
            </a:r>
            <a:r>
              <a:rPr lang="en-GB" sz="1800" dirty="0" smtClean="0"/>
              <a:t>Lords  &amp; House </a:t>
            </a:r>
            <a:r>
              <a:rPr lang="en-GB" sz="1800" dirty="0"/>
              <a:t>of </a:t>
            </a:r>
            <a:r>
              <a:rPr lang="en-GB" sz="1800" dirty="0" smtClean="0"/>
              <a:t>Commons Parliamentary </a:t>
            </a:r>
            <a:r>
              <a:rPr lang="en-GB" sz="1800" dirty="0"/>
              <a:t>Commission </a:t>
            </a:r>
            <a:r>
              <a:rPr lang="en-GB" sz="1800" dirty="0" smtClean="0"/>
              <a:t>on Banking Standards </a:t>
            </a:r>
            <a:br>
              <a:rPr lang="en-GB" sz="1800" dirty="0" smtClean="0"/>
            </a:br>
            <a:r>
              <a:rPr lang="en-GB" sz="1800" dirty="0" smtClean="0"/>
              <a:t>‘</a:t>
            </a:r>
            <a:r>
              <a:rPr lang="en-GB" sz="1800" dirty="0"/>
              <a:t>An accident waiting </a:t>
            </a:r>
            <a:r>
              <a:rPr lang="en-GB" sz="1800" dirty="0" smtClean="0"/>
              <a:t>to happen</a:t>
            </a:r>
            <a:r>
              <a:rPr lang="en-GB" sz="1800" dirty="0"/>
              <a:t>’: The failure </a:t>
            </a:r>
            <a:r>
              <a:rPr lang="en-GB" sz="1800" dirty="0" smtClean="0"/>
              <a:t>of HBOS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“I </a:t>
            </a:r>
            <a:r>
              <a:rPr lang="en-GB" dirty="0"/>
              <a:t>have no doubt that the HBOS Board was by far and away the best board I ever </a:t>
            </a:r>
            <a:r>
              <a:rPr lang="en-GB" dirty="0" smtClean="0"/>
              <a:t>sat on</a:t>
            </a:r>
            <a:r>
              <a:rPr lang="en-GB" dirty="0"/>
              <a:t>. My recollection of the culture and characteristics of the Board was one </a:t>
            </a:r>
            <a:r>
              <a:rPr lang="en-GB" dirty="0" smtClean="0"/>
              <a:t>of </a:t>
            </a:r>
            <a:r>
              <a:rPr lang="en-GB" b="1" dirty="0" smtClean="0"/>
              <a:t>openness</a:t>
            </a:r>
            <a:r>
              <a:rPr lang="en-GB" b="1" dirty="0"/>
              <a:t>, transparency, high intellect, integrity, good working relationships </a:t>
            </a:r>
            <a:r>
              <a:rPr lang="en-GB" b="1" dirty="0" smtClean="0"/>
              <a:t>between the </a:t>
            </a:r>
            <a:r>
              <a:rPr lang="en-GB" b="1" dirty="0"/>
              <a:t>Chairman and Chief Executive, and a suitable diversity of backgrounds, mix </a:t>
            </a:r>
            <a:r>
              <a:rPr lang="en-GB" b="1" dirty="0" smtClean="0"/>
              <a:t>of experience </a:t>
            </a:r>
            <a:r>
              <a:rPr lang="en-GB" b="1" dirty="0"/>
              <a:t>and expertise to maximise effectiveness </a:t>
            </a:r>
            <a:r>
              <a:rPr lang="en-GB" dirty="0"/>
              <a:t>[...] If with the benefit </a:t>
            </a:r>
            <a:r>
              <a:rPr lang="en-GB" dirty="0" smtClean="0"/>
              <a:t>of hindsight </a:t>
            </a:r>
            <a:r>
              <a:rPr lang="en-GB" dirty="0"/>
              <a:t>I was asked if I wanted to sit on this board again I would be saying yes.” </a:t>
            </a:r>
            <a:r>
              <a:rPr lang="en-GB" dirty="0" smtClean="0"/>
              <a:t>- Sir </a:t>
            </a:r>
            <a:r>
              <a:rPr lang="en-GB" dirty="0"/>
              <a:t>Ronald </a:t>
            </a:r>
            <a:r>
              <a:rPr lang="en-GB" dirty="0" smtClean="0"/>
              <a:t>Garrick, Senior Independent Director, Deputy Chairman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98007"/>
            <a:ext cx="2238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75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prstClr val="black"/>
                </a:solidFill>
              </a:rPr>
              <a:t>Parliamentary Commission on Banking Standards </a:t>
            </a:r>
            <a:r>
              <a:rPr lang="en-GB" sz="1800" dirty="0" smtClean="0"/>
              <a:t>Conclusions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corporate governance of HBOS at board level serves as a model for the </a:t>
            </a:r>
            <a:r>
              <a:rPr lang="en-GB" dirty="0" smtClean="0"/>
              <a:t>future…It </a:t>
            </a:r>
            <a:r>
              <a:rPr lang="en-GB" dirty="0"/>
              <a:t>represents a </a:t>
            </a:r>
            <a:r>
              <a:rPr lang="en-GB" b="1" dirty="0"/>
              <a:t>model of self-delusion</a:t>
            </a:r>
            <a:r>
              <a:rPr lang="en-GB" dirty="0"/>
              <a:t>, of the triumph of process over purpose</a:t>
            </a:r>
            <a:r>
              <a:rPr lang="en-GB" dirty="0" smtClean="0"/>
              <a:t>.” </a:t>
            </a:r>
          </a:p>
          <a:p>
            <a:endParaRPr lang="en-GB" dirty="0" smtClean="0"/>
          </a:p>
          <a:p>
            <a:r>
              <a:rPr lang="en-GB" dirty="0" smtClean="0"/>
              <a:t>“The </a:t>
            </a:r>
            <a:r>
              <a:rPr lang="en-GB" dirty="0"/>
              <a:t>Board made effective but supportive challenges, as necessary, and would </a:t>
            </a:r>
            <a:r>
              <a:rPr lang="en-GB" dirty="0" smtClean="0"/>
              <a:t>not seek </a:t>
            </a:r>
            <a:r>
              <a:rPr lang="en-GB" dirty="0"/>
              <a:t>to second guess executive management’s formulation of strategy</a:t>
            </a:r>
            <a:r>
              <a:rPr lang="en-GB" dirty="0" smtClean="0"/>
              <a:t>.” – Board Assessment</a:t>
            </a:r>
            <a:endParaRPr lang="en-GB" dirty="0"/>
          </a:p>
        </p:txBody>
      </p:sp>
      <p:pic>
        <p:nvPicPr>
          <p:cNvPr id="5122" name="Picture 2" descr="C:\Users\Alan\AppData\Local\Microsoft\Windows\Temporary Internet Files\Content.IE5\4NTVSNJX\MC9004414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55726"/>
            <a:ext cx="1200845" cy="113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0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altLang="ga-IE" smtClean="0"/>
              <a:t>Milgram (1974)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2067D2-5285-4527-8C5C-D784CCC258F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7314" y="1653779"/>
            <a:ext cx="2187575" cy="2645569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337FCC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9" y="1707356"/>
            <a:ext cx="2160587" cy="25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7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1600200"/>
            <a:ext cx="2663825" cy="27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7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7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481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00B0F0"/>
                </a:solidFill>
              </a:rPr>
              <a:t>8 Symptoms of </a:t>
            </a:r>
            <a:r>
              <a:rPr lang="en-IE" dirty="0" smtClean="0">
                <a:solidFill>
                  <a:srgbClr val="00B0F0"/>
                </a:solidFill>
              </a:rPr>
              <a:t>Group-Think</a:t>
            </a:r>
            <a:endParaRPr lang="en-GB" sz="2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5547"/>
            <a:ext cx="8229600" cy="42664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b="1" i="1" dirty="0" smtClean="0"/>
              <a:t>Overestimations of the Group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i="1" dirty="0" smtClean="0"/>
              <a:t>1. Illusions </a:t>
            </a:r>
            <a:r>
              <a:rPr lang="en-GB" sz="2400" i="1" dirty="0"/>
              <a:t>of invulnerability </a:t>
            </a:r>
            <a:endParaRPr lang="en-GB" sz="2400" i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sz="2400" i="1" dirty="0" smtClean="0"/>
              <a:t>2. Unquestioned </a:t>
            </a:r>
            <a:r>
              <a:rPr lang="en-GB" sz="2400" i="1" dirty="0"/>
              <a:t>belief in the morality of the </a:t>
            </a:r>
            <a:r>
              <a:rPr lang="en-GB" sz="2400" i="1" dirty="0" smtClean="0"/>
              <a:t>group</a:t>
            </a:r>
            <a:endParaRPr lang="en-GB" sz="24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b="1" i="1" dirty="0" smtClean="0"/>
              <a:t>Closed-Mindedness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400" i="1" dirty="0" smtClean="0"/>
              <a:t>3. Rationalising </a:t>
            </a:r>
            <a:r>
              <a:rPr lang="en-GB" sz="2400" i="1" dirty="0"/>
              <a:t>warnings </a:t>
            </a:r>
            <a:endParaRPr lang="en-GB" sz="2400" i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sz="2400" i="1" dirty="0" smtClean="0"/>
              <a:t>4. </a:t>
            </a:r>
            <a:r>
              <a:rPr lang="en-GB" sz="2400" i="1" dirty="0" err="1" smtClean="0"/>
              <a:t>Sterotyping</a:t>
            </a:r>
            <a:r>
              <a:rPr lang="en-GB" sz="2400" i="1" dirty="0" smtClean="0"/>
              <a:t> Opponents</a:t>
            </a:r>
            <a:endParaRPr lang="en-GB" sz="24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b="1" i="1" dirty="0" smtClean="0"/>
              <a:t>Pressures toward Uniformity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400" i="1" dirty="0" smtClean="0"/>
              <a:t>5. Self-censorship </a:t>
            </a:r>
            <a:r>
              <a:rPr lang="en-GB" sz="2400" i="1" dirty="0"/>
              <a:t>of </a:t>
            </a:r>
            <a:r>
              <a:rPr lang="en-GB" sz="2400" i="1" dirty="0" smtClean="0"/>
              <a:t>deviating ideas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400" i="1" dirty="0" smtClean="0"/>
              <a:t>6. Illusions </a:t>
            </a:r>
            <a:r>
              <a:rPr lang="en-GB" sz="2400" i="1" dirty="0"/>
              <a:t>of unanimity among group </a:t>
            </a:r>
            <a:r>
              <a:rPr lang="en-GB" sz="2400" i="1" dirty="0" smtClean="0"/>
              <a:t>members</a:t>
            </a:r>
            <a:endParaRPr lang="en-GB" sz="2400" i="1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400" i="1" dirty="0" smtClean="0"/>
              <a:t>7. Direct </a:t>
            </a:r>
            <a:r>
              <a:rPr lang="en-GB" sz="2400" i="1" dirty="0"/>
              <a:t>pressure to conform </a:t>
            </a:r>
            <a:endParaRPr lang="en-GB" sz="2400" i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sz="2400" i="1" dirty="0" smtClean="0"/>
              <a:t>8. Mind </a:t>
            </a:r>
            <a:r>
              <a:rPr lang="en-GB" sz="2400" i="1" dirty="0"/>
              <a:t>guards </a:t>
            </a:r>
          </a:p>
        </p:txBody>
      </p:sp>
    </p:spTree>
    <p:extLst>
      <p:ext uri="{BB962C8B-B14F-4D97-AF65-F5344CB8AC3E}">
        <p14:creationId xmlns:p14="http://schemas.microsoft.com/office/powerpoint/2010/main" val="34462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527810"/>
              </p:ext>
            </p:extLst>
          </p:nvPr>
        </p:nvGraphicFramePr>
        <p:xfrm>
          <a:off x="457200" y="195486"/>
          <a:ext cx="8229600" cy="439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58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4B78B-9F30-44EC-B49A-AB004158ECDC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  <p:pic>
        <p:nvPicPr>
          <p:cNvPr id="1026" name="Picture 2" descr="https://encrypted-tbn1.gstatic.com/images?q=tbn:ANd9GcS6EmO_QWWWlpXKUz5t3OVWmpi-IwVWlLMGH4NN7r4n4ud3mcbXr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55526"/>
          </a:xfrm>
        </p:spPr>
        <p:txBody>
          <a:bodyPr/>
          <a:lstStyle/>
          <a:p>
            <a:r>
              <a:rPr lang="en-IE" dirty="0" smtClean="0"/>
              <a:t>I. Background</a:t>
            </a:r>
            <a:endParaRPr lang="ga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507288" cy="4680519"/>
          </a:xfrm>
        </p:spPr>
        <p:txBody>
          <a:bodyPr/>
          <a:lstStyle/>
          <a:p>
            <a:pPr marL="0" indent="0">
              <a:buNone/>
            </a:pPr>
            <a:r>
              <a:rPr lang="en-IE" sz="2400" b="1" dirty="0" smtClean="0"/>
              <a:t>Hard Law</a:t>
            </a:r>
          </a:p>
          <a:p>
            <a:pPr>
              <a:buFontTx/>
              <a:buChar char="-"/>
            </a:pPr>
            <a:r>
              <a:rPr lang="en-IE" sz="2400" dirty="0" smtClean="0"/>
              <a:t>Statutory qualifications and duties of directors at national level</a:t>
            </a:r>
          </a:p>
          <a:p>
            <a:pPr>
              <a:buFontTx/>
              <a:buChar char="-"/>
            </a:pPr>
            <a:r>
              <a:rPr lang="en-IE" sz="2400" dirty="0" smtClean="0"/>
              <a:t>Common law fiduciary duties</a:t>
            </a:r>
          </a:p>
          <a:p>
            <a:pPr>
              <a:buFontTx/>
              <a:buChar char="-"/>
            </a:pPr>
            <a:r>
              <a:rPr lang="en-IE" sz="2400" dirty="0"/>
              <a:t>Criminal Law sanctions</a:t>
            </a:r>
          </a:p>
          <a:p>
            <a:pPr marL="0" indent="0">
              <a:buNone/>
            </a:pPr>
            <a:endParaRPr lang="en-IE" sz="2400" dirty="0" smtClean="0"/>
          </a:p>
          <a:p>
            <a:pPr marL="0" indent="0">
              <a:buNone/>
            </a:pPr>
            <a:r>
              <a:rPr lang="en-IE" sz="2400" dirty="0" smtClean="0"/>
              <a:t>EU </a:t>
            </a:r>
            <a:r>
              <a:rPr lang="en-IE" sz="2400" i="1" dirty="0" smtClean="0"/>
              <a:t>Corporate Governance Green Paper </a:t>
            </a:r>
            <a:r>
              <a:rPr lang="en-IE" sz="2400" dirty="0" smtClean="0"/>
              <a:t>(2011),  EU </a:t>
            </a:r>
            <a:r>
              <a:rPr lang="en-IE" sz="2400" i="1" dirty="0" smtClean="0"/>
              <a:t>Company Law Action Plan</a:t>
            </a:r>
            <a:r>
              <a:rPr lang="en-IE" sz="2400" dirty="0" smtClean="0"/>
              <a:t> (2012)</a:t>
            </a:r>
          </a:p>
          <a:p>
            <a:pPr marL="0" indent="0">
              <a:buNone/>
            </a:pPr>
            <a:endParaRPr lang="en-IE" sz="2400" dirty="0" smtClean="0"/>
          </a:p>
          <a:p>
            <a:pPr marL="0" indent="0">
              <a:buNone/>
            </a:pPr>
            <a:r>
              <a:rPr lang="en-IE" sz="2400" dirty="0" smtClean="0"/>
              <a:t>EU Commission </a:t>
            </a:r>
            <a:r>
              <a:rPr lang="en-IE" sz="2400" i="1" dirty="0" smtClean="0"/>
              <a:t>Study </a:t>
            </a:r>
            <a:r>
              <a:rPr lang="en-IE" sz="2400" i="1" dirty="0"/>
              <a:t>on Directors</a:t>
            </a:r>
            <a:r>
              <a:rPr lang="en-IE" sz="2400" i="1" dirty="0" smtClean="0"/>
              <a:t>’ Duties </a:t>
            </a:r>
            <a:r>
              <a:rPr lang="en-IE" sz="2400" i="1" dirty="0"/>
              <a:t>and </a:t>
            </a:r>
            <a:r>
              <a:rPr lang="en-IE" sz="2400" i="1" dirty="0" smtClean="0"/>
              <a:t>Liability </a:t>
            </a:r>
            <a:r>
              <a:rPr lang="en-IE" sz="2400" dirty="0" smtClean="0"/>
              <a:t>(2013) identified “gaps </a:t>
            </a:r>
            <a:r>
              <a:rPr lang="en-IE" sz="2400" dirty="0"/>
              <a:t>and deficiencies exist less with regard to </a:t>
            </a:r>
            <a:r>
              <a:rPr lang="en-IE" sz="2400" dirty="0" smtClean="0"/>
              <a:t>the substantive </a:t>
            </a:r>
            <a:r>
              <a:rPr lang="en-IE" sz="2400" dirty="0"/>
              <a:t>rules on directors’ duties, and more in relation to </a:t>
            </a:r>
            <a:r>
              <a:rPr lang="en-IE" sz="2400" dirty="0" smtClean="0"/>
              <a:t>enforcement”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83B44-F184-424F-8C19-D5025F6C8002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286000" y="19715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altLang="ga-IE" u="sng" dirty="0">
                <a:solidFill>
                  <a:srgbClr val="000066"/>
                </a:solidFill>
                <a:cs typeface="Times New Roman" pitchFamily="18" charset="0"/>
              </a:rPr>
              <a:t/>
            </a:r>
            <a:br>
              <a:rPr lang="en-IE" altLang="ga-IE" u="sng" dirty="0">
                <a:solidFill>
                  <a:srgbClr val="000066"/>
                </a:solidFill>
                <a:cs typeface="Times New Roman" pitchFamily="18" charset="0"/>
              </a:rPr>
            </a:br>
            <a:endParaRPr lang="ga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9622"/>
            <a:ext cx="345598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4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680519"/>
          </a:xfrm>
        </p:spPr>
        <p:txBody>
          <a:bodyPr/>
          <a:lstStyle/>
          <a:p>
            <a:pPr marL="0" indent="0">
              <a:buNone/>
            </a:pPr>
            <a:r>
              <a:rPr lang="en-IE" sz="2400" b="1" dirty="0" smtClean="0"/>
              <a:t>Soft Law</a:t>
            </a:r>
          </a:p>
          <a:p>
            <a:pPr>
              <a:buFontTx/>
              <a:buChar char="-"/>
            </a:pPr>
            <a:r>
              <a:rPr lang="en-IE" sz="2400" dirty="0" smtClean="0"/>
              <a:t>EU Commission </a:t>
            </a:r>
            <a:r>
              <a:rPr lang="en-IE" sz="2400" dirty="0"/>
              <a:t>Recommendation on Strengthening the Role of Non-Executive or Supervisory Directors (</a:t>
            </a:r>
            <a:r>
              <a:rPr lang="en-IE" sz="2400" dirty="0" smtClean="0"/>
              <a:t>2005)</a:t>
            </a:r>
          </a:p>
          <a:p>
            <a:pPr marL="0" indent="0">
              <a:buNone/>
            </a:pPr>
            <a:endParaRPr lang="en-IE" sz="2400" dirty="0" smtClean="0"/>
          </a:p>
          <a:p>
            <a:pPr>
              <a:buFontTx/>
              <a:buChar char="-"/>
            </a:pPr>
            <a:endParaRPr lang="en-IE" sz="2400" dirty="0"/>
          </a:p>
          <a:p>
            <a:pPr>
              <a:buFontTx/>
              <a:buChar char="-"/>
            </a:pPr>
            <a:r>
              <a:rPr lang="en-IE" sz="2400" dirty="0" smtClean="0"/>
              <a:t>National, International and transnational </a:t>
            </a:r>
          </a:p>
          <a:p>
            <a:pPr marL="0" indent="0">
              <a:buNone/>
            </a:pPr>
            <a:r>
              <a:rPr lang="en-IE" sz="2400" dirty="0" smtClean="0"/>
              <a:t>  Corporate Governance </a:t>
            </a:r>
            <a:r>
              <a:rPr lang="en-IE" sz="2400" dirty="0"/>
              <a:t>Codes </a:t>
            </a:r>
            <a:r>
              <a:rPr lang="en-IE" sz="1400" dirty="0"/>
              <a:t>(http://</a:t>
            </a:r>
            <a:r>
              <a:rPr lang="en-IE" sz="1400" dirty="0" smtClean="0"/>
              <a:t>www.ecgi.org) </a:t>
            </a:r>
          </a:p>
          <a:p>
            <a:pPr>
              <a:buFontTx/>
              <a:buChar char="-"/>
            </a:pPr>
            <a:endParaRPr lang="en-IE" sz="1400" dirty="0"/>
          </a:p>
          <a:p>
            <a:pPr>
              <a:buFontTx/>
              <a:buChar char="-"/>
            </a:pPr>
            <a:endParaRPr lang="en-IE" sz="2400" dirty="0" smtClean="0"/>
          </a:p>
          <a:p>
            <a:pPr>
              <a:buFontTx/>
              <a:buChar char="-"/>
            </a:pPr>
            <a:r>
              <a:rPr lang="en-IE" sz="2400" dirty="0" smtClean="0"/>
              <a:t>A significant </a:t>
            </a:r>
            <a:r>
              <a:rPr lang="en-IE" sz="2400" dirty="0"/>
              <a:t>number of the changes have been implemented on foot of perceived corporate scandals</a:t>
            </a:r>
            <a:endParaRPr lang="ga-I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83B44-F184-424F-8C19-D5025F6C8002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286000" y="19715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altLang="ga-IE" u="sng" dirty="0">
                <a:solidFill>
                  <a:srgbClr val="000066"/>
                </a:solidFill>
                <a:cs typeface="Times New Roman" pitchFamily="18" charset="0"/>
              </a:rPr>
              <a:t/>
            </a:r>
            <a:br>
              <a:rPr lang="en-IE" altLang="ga-IE" u="sng" dirty="0">
                <a:solidFill>
                  <a:srgbClr val="000066"/>
                </a:solidFill>
                <a:cs typeface="Times New Roman" pitchFamily="18" charset="0"/>
              </a:rPr>
            </a:br>
            <a:endParaRPr lang="ga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51670"/>
            <a:ext cx="1800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99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3478"/>
            <a:ext cx="8856984" cy="5020022"/>
          </a:xfrm>
        </p:spPr>
        <p:txBody>
          <a:bodyPr/>
          <a:lstStyle/>
          <a:p>
            <a:pPr marL="0" indent="0">
              <a:buNone/>
            </a:pPr>
            <a:r>
              <a:rPr lang="en-IE" sz="1900" b="1" dirty="0" smtClean="0"/>
              <a:t>Ireland</a:t>
            </a:r>
          </a:p>
          <a:p>
            <a:pPr marL="0" indent="0">
              <a:buNone/>
            </a:pPr>
            <a:endParaRPr lang="en-IE" sz="1900" b="1" dirty="0" smtClean="0"/>
          </a:p>
          <a:p>
            <a:r>
              <a:rPr lang="en-IE" sz="1900" dirty="0" smtClean="0"/>
              <a:t>Corporate </a:t>
            </a:r>
            <a:r>
              <a:rPr lang="en-IE" sz="1900" dirty="0"/>
              <a:t>Governance Code for Credit Institutions and Insurance Undertakings 2013 </a:t>
            </a:r>
            <a:endParaRPr lang="en-IE" sz="1900" dirty="0" smtClean="0"/>
          </a:p>
          <a:p>
            <a:r>
              <a:rPr lang="en-IE" sz="1900" dirty="0" smtClean="0"/>
              <a:t>Code </a:t>
            </a:r>
            <a:r>
              <a:rPr lang="en-IE" sz="1900" dirty="0"/>
              <a:t>of Practice for Good Governance of Community, Voluntary and Charitable Organisations in Ireland </a:t>
            </a:r>
            <a:r>
              <a:rPr lang="en-IE" sz="1900" dirty="0" smtClean="0"/>
              <a:t>2012 </a:t>
            </a:r>
            <a:endParaRPr lang="en-IE" sz="1900" dirty="0"/>
          </a:p>
          <a:p>
            <a:r>
              <a:rPr lang="en-IE" sz="1900" dirty="0" smtClean="0"/>
              <a:t>Corporate </a:t>
            </a:r>
            <a:r>
              <a:rPr lang="en-IE" sz="1900" dirty="0"/>
              <a:t>Governance Code for Collective Investment Schemes and Management Companies </a:t>
            </a:r>
            <a:r>
              <a:rPr lang="en-IE" sz="1900" dirty="0" smtClean="0"/>
              <a:t> 2011 </a:t>
            </a:r>
            <a:endParaRPr lang="en-IE" sz="1900" dirty="0"/>
          </a:p>
          <a:p>
            <a:r>
              <a:rPr lang="en-IE" sz="1900" dirty="0" smtClean="0"/>
              <a:t>Corporate </a:t>
            </a:r>
            <a:r>
              <a:rPr lang="en-IE" sz="1900" dirty="0"/>
              <a:t>Governance Code for Irish Domiciled Collective Investment Schemes </a:t>
            </a:r>
            <a:r>
              <a:rPr lang="en-IE" sz="1900" dirty="0" smtClean="0"/>
              <a:t>2010 </a:t>
            </a:r>
            <a:endParaRPr lang="en-IE" sz="1900" dirty="0"/>
          </a:p>
          <a:p>
            <a:r>
              <a:rPr lang="en-IE" sz="1900" dirty="0" smtClean="0"/>
              <a:t>Code </a:t>
            </a:r>
            <a:r>
              <a:rPr lang="en-IE" sz="1900" dirty="0"/>
              <a:t>of Corporate Governance for Independent Directors of Investment Funds </a:t>
            </a:r>
            <a:r>
              <a:rPr lang="en-IE" sz="1900" dirty="0" smtClean="0"/>
              <a:t>2010 </a:t>
            </a:r>
            <a:endParaRPr lang="en-IE" sz="1900" dirty="0"/>
          </a:p>
          <a:p>
            <a:r>
              <a:rPr lang="en-IE" sz="1900" dirty="0" smtClean="0"/>
              <a:t>Corporate </a:t>
            </a:r>
            <a:r>
              <a:rPr lang="en-IE" sz="1900" dirty="0"/>
              <a:t>Governance Code for Credit Institutions and Insurance Undertakings 2010 </a:t>
            </a:r>
          </a:p>
          <a:p>
            <a:r>
              <a:rPr lang="en-IE" sz="1900" dirty="0" smtClean="0"/>
              <a:t>Irish </a:t>
            </a:r>
            <a:r>
              <a:rPr lang="en-IE" sz="1900" dirty="0"/>
              <a:t>Development NGOs Code of Corporate Governance 2008 </a:t>
            </a:r>
          </a:p>
          <a:p>
            <a:r>
              <a:rPr lang="en-IE" sz="1900" dirty="0" smtClean="0"/>
              <a:t>Corporate </a:t>
            </a:r>
            <a:r>
              <a:rPr lang="en-IE" sz="1900" dirty="0"/>
              <a:t>Governance for Reinsurance Undertakings </a:t>
            </a:r>
            <a:r>
              <a:rPr lang="en-IE" sz="1900" dirty="0" smtClean="0"/>
              <a:t> 2007 </a:t>
            </a:r>
            <a:endParaRPr lang="en-IE" sz="1900" dirty="0"/>
          </a:p>
          <a:p>
            <a:r>
              <a:rPr lang="en-IE" sz="1900" dirty="0" smtClean="0"/>
              <a:t> </a:t>
            </a:r>
            <a:r>
              <a:rPr lang="en-IE" sz="1900" dirty="0"/>
              <a:t>Corporate Governance, Share Option and Other Incentive Schemes </a:t>
            </a:r>
            <a:r>
              <a:rPr lang="en-IE" sz="1900" dirty="0" smtClean="0"/>
              <a:t>1999 </a:t>
            </a:r>
            <a:endParaRPr lang="en-IE" sz="1900" dirty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83B44-F184-424F-8C19-D5025F6C8002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723878"/>
            <a:ext cx="1231621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32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83B44-F184-424F-8C19-D5025F6C8002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95487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1100" dirty="0" smtClean="0"/>
              <a:t>- </a:t>
            </a:r>
            <a:r>
              <a:rPr lang="en-IE" sz="1400" b="1" dirty="0" smtClean="0"/>
              <a:t>The </a:t>
            </a:r>
            <a:r>
              <a:rPr lang="en-IE" sz="1400" b="1" dirty="0"/>
              <a:t>UK Corporate Governance Code </a:t>
            </a:r>
            <a:r>
              <a:rPr lang="en-IE" sz="1400" b="1" dirty="0" smtClean="0"/>
              <a:t>2012  </a:t>
            </a:r>
          </a:p>
          <a:p>
            <a:pPr marL="0" indent="0">
              <a:buNone/>
            </a:pPr>
            <a:r>
              <a:rPr lang="en-IE" sz="1100" dirty="0" smtClean="0"/>
              <a:t>- </a:t>
            </a:r>
            <a:r>
              <a:rPr lang="en-IE" sz="1100" dirty="0"/>
              <a:t>The UK Stewardship Code </a:t>
            </a:r>
            <a:r>
              <a:rPr lang="en-IE" sz="1100" dirty="0" smtClean="0"/>
              <a:t>2012                                             - </a:t>
            </a:r>
            <a:r>
              <a:rPr lang="en-IE" sz="1100" dirty="0"/>
              <a:t>Corporate governance in central government departments: Code of good practice </a:t>
            </a:r>
            <a:r>
              <a:rPr lang="en-IE" sz="1100" dirty="0" smtClean="0"/>
              <a:t>2011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Corporate Governance Guidance and Principles for Unlisted Companies in the UK </a:t>
            </a:r>
            <a:r>
              <a:rPr lang="en-IE" sz="1100" dirty="0" smtClean="0"/>
              <a:t>2010 </a:t>
            </a:r>
            <a:endParaRPr lang="en-IE" sz="1100" dirty="0"/>
          </a:p>
          <a:p>
            <a:pPr marL="0" indent="0">
              <a:buNone/>
            </a:pPr>
            <a:r>
              <a:rPr lang="en-IE" sz="1100" dirty="0" smtClean="0"/>
              <a:t>- The </a:t>
            </a:r>
            <a:r>
              <a:rPr lang="en-IE" sz="1100" dirty="0"/>
              <a:t>AIC Code of Corporate Governance October 2010 </a:t>
            </a:r>
            <a:r>
              <a:rPr lang="en-IE" sz="1100" dirty="0" smtClean="0"/>
              <a:t>                   - The UK Stewardship Code 2010             - </a:t>
            </a:r>
            <a:r>
              <a:rPr lang="en-IE" sz="1100" dirty="0"/>
              <a:t>The UK Corporate Governance Code </a:t>
            </a:r>
            <a:r>
              <a:rPr lang="en-IE" sz="1100" dirty="0" smtClean="0"/>
              <a:t>2010  </a:t>
            </a:r>
          </a:p>
          <a:p>
            <a:pPr marL="0" indent="0">
              <a:buNone/>
            </a:pPr>
            <a:r>
              <a:rPr lang="en-IE" sz="1100" dirty="0" smtClean="0"/>
              <a:t>- A </a:t>
            </a:r>
            <a:r>
              <a:rPr lang="en-IE" sz="1100" dirty="0"/>
              <a:t>Stewardship Code for Institutional Investors </a:t>
            </a:r>
            <a:r>
              <a:rPr lang="en-IE" sz="1100" dirty="0" smtClean="0"/>
              <a:t>2010                                   - </a:t>
            </a:r>
            <a:r>
              <a:rPr lang="en-IE" sz="1100" dirty="0"/>
              <a:t>The Audit Firm Governance Code </a:t>
            </a:r>
            <a:r>
              <a:rPr lang="en-IE" sz="1100" dirty="0" smtClean="0"/>
              <a:t>2010 </a:t>
            </a:r>
          </a:p>
          <a:p>
            <a:pPr marL="0" indent="0">
              <a:buNone/>
            </a:pPr>
            <a:r>
              <a:rPr lang="en-IE" sz="1100" dirty="0" smtClean="0"/>
              <a:t>-  </a:t>
            </a:r>
            <a:r>
              <a:rPr lang="en-IE" sz="1100" dirty="0"/>
              <a:t>A review of corporate governance in UK banks and other financial industry entities (The Walker Review) </a:t>
            </a:r>
            <a:r>
              <a:rPr lang="en-IE" sz="1100" dirty="0" smtClean="0"/>
              <a:t>2009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The Combined Code on Corporate Governance </a:t>
            </a:r>
            <a:r>
              <a:rPr lang="en-IE" sz="1100" dirty="0" smtClean="0"/>
              <a:t>2008                                                 - </a:t>
            </a:r>
            <a:r>
              <a:rPr lang="en-IE" sz="1100" dirty="0"/>
              <a:t>Guidelines for Disclosure and Transparency in Private Equity </a:t>
            </a:r>
            <a:r>
              <a:rPr lang="en-IE" sz="1100" dirty="0" smtClean="0"/>
              <a:t>2007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The Combined Code on Corporate Governance </a:t>
            </a:r>
            <a:r>
              <a:rPr lang="en-IE" sz="1100" dirty="0" smtClean="0"/>
              <a:t>2006                                                                    - </a:t>
            </a:r>
            <a:r>
              <a:rPr lang="en-IE" sz="1100" dirty="0"/>
              <a:t>Good practice suggestions from the Higgs Report </a:t>
            </a:r>
            <a:r>
              <a:rPr lang="en-IE" sz="1100" dirty="0" smtClean="0"/>
              <a:t>2006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Internal Control: Revised Guidance for Directors on the Combined Code </a:t>
            </a:r>
            <a:r>
              <a:rPr lang="en-IE" sz="1100" dirty="0" smtClean="0"/>
              <a:t>2005 </a:t>
            </a:r>
          </a:p>
          <a:p>
            <a:pPr marL="0" indent="0">
              <a:buNone/>
            </a:pPr>
            <a:r>
              <a:rPr lang="en-IE" sz="1100" dirty="0" smtClean="0"/>
              <a:t>- Corporate governance in central government departments: Code of good practice 2005 </a:t>
            </a:r>
          </a:p>
          <a:p>
            <a:pPr marL="0" indent="0">
              <a:buNone/>
            </a:pPr>
            <a:r>
              <a:rPr lang="en-IE" sz="1100" dirty="0" smtClean="0"/>
              <a:t>- </a:t>
            </a:r>
            <a:r>
              <a:rPr lang="en-IE" sz="1100" dirty="0"/>
              <a:t>Pension Scheme Governance - fit for the 21st century: A Discussion Paper from the NAPF </a:t>
            </a:r>
            <a:r>
              <a:rPr lang="en-IE" sz="1100" dirty="0" smtClean="0"/>
              <a:t>2005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Good Governance: The Code of Governance for the Voluntary and Community Sector </a:t>
            </a:r>
            <a:r>
              <a:rPr lang="en-IE" sz="1100" dirty="0" smtClean="0"/>
              <a:t>2005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Corporate Governance: A Practical Guide </a:t>
            </a:r>
            <a:r>
              <a:rPr lang="en-IE" sz="1100" dirty="0" smtClean="0"/>
              <a:t>2004                                                                                   - </a:t>
            </a:r>
            <a:r>
              <a:rPr lang="en-IE" sz="1100" dirty="0"/>
              <a:t>The Combined Code on Corporate Governance </a:t>
            </a:r>
            <a:r>
              <a:rPr lang="en-IE" sz="1100" dirty="0" smtClean="0"/>
              <a:t>2003 </a:t>
            </a:r>
            <a:endParaRPr lang="en-IE" sz="1100" dirty="0"/>
          </a:p>
          <a:p>
            <a:pPr marL="0" indent="0">
              <a:buNone/>
            </a:pPr>
            <a:r>
              <a:rPr lang="en-IE" sz="1100" dirty="0" smtClean="0"/>
              <a:t>- Audit </a:t>
            </a:r>
            <a:r>
              <a:rPr lang="en-IE" sz="1100" dirty="0"/>
              <a:t>Committees - Combined Code Guidance (the Smith Report) </a:t>
            </a:r>
            <a:r>
              <a:rPr lang="en-IE" sz="1100" dirty="0" smtClean="0"/>
              <a:t>2003  </a:t>
            </a:r>
          </a:p>
          <a:p>
            <a:pPr marL="0" indent="0">
              <a:buNone/>
            </a:pPr>
            <a:r>
              <a:rPr lang="en-IE" sz="1100" dirty="0" smtClean="0"/>
              <a:t>- </a:t>
            </a:r>
            <a:r>
              <a:rPr lang="en-IE" sz="1100" dirty="0"/>
              <a:t>The Higgs Report: Review of the role and effectiveness of non-executive directors </a:t>
            </a:r>
            <a:r>
              <a:rPr lang="en-IE" sz="1100" dirty="0" smtClean="0"/>
              <a:t>2003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The Responsibilities of Institutional Shareholders and Agents - Statement of Principles </a:t>
            </a:r>
            <a:r>
              <a:rPr lang="en-IE" sz="1100" dirty="0" smtClean="0"/>
              <a:t>2002                                               - </a:t>
            </a:r>
            <a:r>
              <a:rPr lang="en-IE" sz="1100" dirty="0"/>
              <a:t>The Hermes Principles </a:t>
            </a:r>
            <a:r>
              <a:rPr lang="en-IE" sz="1100" dirty="0" smtClean="0"/>
              <a:t>2002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Review of the role and effectiveness of non-executive directors (Consultation Paper) </a:t>
            </a:r>
            <a:r>
              <a:rPr lang="en-IE" sz="1100" dirty="0" smtClean="0"/>
              <a:t>2002                                                - </a:t>
            </a:r>
            <a:r>
              <a:rPr lang="en-IE" sz="1100" dirty="0"/>
              <a:t>Code of Good Practice </a:t>
            </a:r>
            <a:r>
              <a:rPr lang="en-IE" sz="1100" dirty="0" smtClean="0"/>
              <a:t>2001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The Combined Code: Principles of Good Governance and Code of Best Practice </a:t>
            </a:r>
            <a:r>
              <a:rPr lang="en-IE" sz="1100" dirty="0" smtClean="0"/>
              <a:t>2000       - </a:t>
            </a:r>
            <a:r>
              <a:rPr lang="en-IE" sz="1100" dirty="0"/>
              <a:t>Hermes Statement on International Voting Principles </a:t>
            </a:r>
            <a:r>
              <a:rPr lang="en-IE" sz="1100" dirty="0" smtClean="0"/>
              <a:t>1999 </a:t>
            </a:r>
            <a:endParaRPr lang="en-IE" sz="1100" dirty="0"/>
          </a:p>
          <a:p>
            <a:pPr marL="0" indent="0">
              <a:buNone/>
            </a:pPr>
            <a:r>
              <a:rPr lang="en-IE" sz="1100" dirty="0" smtClean="0"/>
              <a:t>- The </a:t>
            </a:r>
            <a:r>
              <a:rPr lang="en-IE" sz="1100" dirty="0"/>
              <a:t>KPMG Review Internal Control: A Practical Guide </a:t>
            </a:r>
            <a:r>
              <a:rPr lang="en-IE" sz="1100" dirty="0" smtClean="0"/>
              <a:t>1999  </a:t>
            </a:r>
          </a:p>
          <a:p>
            <a:pPr marL="0" indent="0">
              <a:buNone/>
            </a:pPr>
            <a:r>
              <a:rPr lang="en-IE" sz="1100" dirty="0" smtClean="0"/>
              <a:t>- </a:t>
            </a:r>
            <a:r>
              <a:rPr lang="en-IE" sz="1100" dirty="0"/>
              <a:t>Internal Control : Guidance for Directors on the Combined Code (Turnbull Report) </a:t>
            </a:r>
            <a:r>
              <a:rPr lang="en-IE" sz="1100" dirty="0" smtClean="0"/>
              <a:t>1999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</a:t>
            </a:r>
            <a:r>
              <a:rPr lang="en-IE" sz="1100" dirty="0" err="1"/>
              <a:t>Hampel</a:t>
            </a:r>
            <a:r>
              <a:rPr lang="en-IE" sz="1100" dirty="0"/>
              <a:t> Report (Final) </a:t>
            </a:r>
            <a:r>
              <a:rPr lang="en-IE" sz="1100" dirty="0" smtClean="0"/>
              <a:t>1998 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</a:t>
            </a:r>
            <a:r>
              <a:rPr lang="en-IE" sz="1100" dirty="0" err="1"/>
              <a:t>Greenbury</a:t>
            </a:r>
            <a:r>
              <a:rPr lang="en-IE" sz="1100" dirty="0"/>
              <a:t> Report (Study Group on Directors' Remuneration) </a:t>
            </a:r>
            <a:r>
              <a:rPr lang="en-IE" sz="1100" dirty="0" smtClean="0"/>
              <a:t>1995 </a:t>
            </a:r>
            <a:endParaRPr lang="en-IE" sz="1100" dirty="0"/>
          </a:p>
          <a:p>
            <a:pPr marL="0" indent="0">
              <a:buNone/>
            </a:pPr>
            <a:r>
              <a:rPr lang="en-IE" sz="1100" dirty="0"/>
              <a:t>- </a:t>
            </a:r>
            <a:r>
              <a:rPr lang="en-IE" sz="1400" b="1" dirty="0"/>
              <a:t>Cadbury Report (The Financial Aspects of Corporate Governance) </a:t>
            </a:r>
            <a:r>
              <a:rPr lang="en-IE" sz="1400" b="1" dirty="0" smtClean="0"/>
              <a:t>1992 </a:t>
            </a:r>
            <a:endParaRPr lang="en-IE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83918"/>
            <a:ext cx="1241871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25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720081"/>
          </a:xfrm>
        </p:spPr>
        <p:txBody>
          <a:bodyPr/>
          <a:lstStyle/>
          <a:p>
            <a:r>
              <a:rPr lang="en-IE" sz="1600" dirty="0" err="1" smtClean="0"/>
              <a:t>RiskMetrics</a:t>
            </a:r>
            <a:r>
              <a:rPr lang="en-IE" sz="1600" dirty="0" smtClean="0"/>
              <a:t> Study </a:t>
            </a:r>
            <a:r>
              <a:rPr lang="en-IE" sz="1600" dirty="0"/>
              <a:t>on Monitoring and Enforcement Practices in Corporate Governance in the Member States (2009)</a:t>
            </a:r>
            <a:endParaRPr lang="ga-I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551"/>
            <a:ext cx="8229600" cy="3822678"/>
          </a:xfrm>
        </p:spPr>
        <p:txBody>
          <a:bodyPr/>
          <a:lstStyle/>
          <a:p>
            <a:r>
              <a:rPr lang="en-IE" sz="2800" dirty="0" smtClean="0"/>
              <a:t>Overwhelming support </a:t>
            </a:r>
            <a:r>
              <a:rPr lang="en-IE" sz="2800" dirty="0"/>
              <a:t>for </a:t>
            </a:r>
            <a:r>
              <a:rPr lang="en-IE" sz="2800" dirty="0" smtClean="0"/>
              <a:t>comply-or-explain </a:t>
            </a:r>
            <a:r>
              <a:rPr lang="en-IE" sz="2800" dirty="0"/>
              <a:t>regime from regulators, companies </a:t>
            </a:r>
            <a:r>
              <a:rPr lang="en-IE" sz="2800" dirty="0" smtClean="0"/>
              <a:t>and </a:t>
            </a:r>
            <a:r>
              <a:rPr lang="en-IE" sz="2800" dirty="0"/>
              <a:t>investors </a:t>
            </a:r>
            <a:endParaRPr lang="en-IE" sz="2800" dirty="0" smtClean="0"/>
          </a:p>
          <a:p>
            <a:r>
              <a:rPr lang="en-IE" sz="2800" dirty="0" smtClean="0"/>
              <a:t>Wide </a:t>
            </a:r>
            <a:r>
              <a:rPr lang="en-IE" sz="2800" dirty="0"/>
              <a:t>consensus </a:t>
            </a:r>
            <a:r>
              <a:rPr lang="en-IE" sz="2800" dirty="0" smtClean="0"/>
              <a:t>it does not </a:t>
            </a:r>
            <a:r>
              <a:rPr lang="en-IE" sz="2800" dirty="0"/>
              <a:t>function </a:t>
            </a:r>
            <a:r>
              <a:rPr lang="en-IE" sz="2800" dirty="0" smtClean="0"/>
              <a:t>perfectly</a:t>
            </a:r>
          </a:p>
          <a:p>
            <a:r>
              <a:rPr lang="en-IE" sz="2800" dirty="0" smtClean="0"/>
              <a:t> Poor quality </a:t>
            </a:r>
            <a:r>
              <a:rPr lang="en-IE" sz="2800" dirty="0"/>
              <a:t>of company </a:t>
            </a:r>
            <a:r>
              <a:rPr lang="en-IE" sz="2800" dirty="0" smtClean="0"/>
              <a:t>disclosure and insufficient explanations </a:t>
            </a:r>
          </a:p>
          <a:p>
            <a:r>
              <a:rPr lang="en-IE" sz="2800" dirty="0" smtClean="0"/>
              <a:t>Information </a:t>
            </a:r>
            <a:r>
              <a:rPr lang="en-IE" sz="2800" dirty="0"/>
              <a:t>on board </a:t>
            </a:r>
            <a:r>
              <a:rPr lang="en-IE" sz="2800" dirty="0" smtClean="0"/>
              <a:t>and </a:t>
            </a:r>
            <a:r>
              <a:rPr lang="en-IE" sz="2800" dirty="0"/>
              <a:t>remuneration </a:t>
            </a:r>
            <a:r>
              <a:rPr lang="en-IE" sz="2800" dirty="0" smtClean="0"/>
              <a:t>constitutes 2/3 of </a:t>
            </a:r>
            <a:r>
              <a:rPr lang="en-IE" sz="2800" dirty="0"/>
              <a:t>all explanations for </a:t>
            </a:r>
            <a:r>
              <a:rPr lang="en-IE" sz="2800" dirty="0" smtClean="0"/>
              <a:t>deviations</a:t>
            </a:r>
          </a:p>
          <a:p>
            <a:r>
              <a:rPr lang="en-IE" sz="2800" dirty="0" smtClean="0"/>
              <a:t>Monitoring and enforcement remains problematic</a:t>
            </a:r>
            <a:endParaRPr lang="en-IE" sz="2800" dirty="0"/>
          </a:p>
          <a:p>
            <a:endParaRPr lang="en-IE" dirty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83B44-F184-424F-8C19-D5025F6C8002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932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Influencing Factors</a:t>
            </a:r>
            <a:endParaRPr lang="ga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Trend </a:t>
            </a:r>
            <a:r>
              <a:rPr lang="en-IE" dirty="0"/>
              <a:t>towards shareholder </a:t>
            </a:r>
            <a:r>
              <a:rPr lang="en-IE" dirty="0" smtClean="0"/>
              <a:t>engagement</a:t>
            </a:r>
          </a:p>
          <a:p>
            <a:endParaRPr lang="en-IE" dirty="0"/>
          </a:p>
          <a:p>
            <a:r>
              <a:rPr lang="en-IE" dirty="0" smtClean="0"/>
              <a:t>Changes in corporate ownership and investment and </a:t>
            </a:r>
            <a:r>
              <a:rPr lang="en-IE" dirty="0"/>
              <a:t>trading </a:t>
            </a:r>
            <a:r>
              <a:rPr lang="en-IE" dirty="0" smtClean="0"/>
              <a:t>practices</a:t>
            </a:r>
          </a:p>
          <a:p>
            <a:endParaRPr lang="en-IE" dirty="0" smtClean="0"/>
          </a:p>
          <a:p>
            <a:r>
              <a:rPr lang="en-IE" dirty="0" smtClean="0"/>
              <a:t>Lessons </a:t>
            </a:r>
            <a:r>
              <a:rPr lang="en-IE" dirty="0"/>
              <a:t>from the Financial Crisis</a:t>
            </a:r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83B44-F184-424F-8C19-D5025F6C8002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406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6B965-3399-4067-A388-0FB09B814ED3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  <p:sp>
        <p:nvSpPr>
          <p:cNvPr id="4" name="AutoShape 2" descr="data:image/jpeg;base64,/9j/4AAQSkZJRgABAQAAAQABAAD/2wCEAAkGBxIQEhIUERIQEBQVFBAQFBQVEBQUFRUSFRUWFhUUFRQZHSggGBolGxgWITEhJSkrLi4uFx8zODMsNygtLisBCgoKDg0OGBAQGiwdHyQ3NywsLDAsLCwsLCw0MjUsLCwsLCwsLCwsLCwsMiwsLCwsNywsLCwsLCwsLCwsLCwsLP/AABEIAPcAzAMBIgACEQEDEQH/xAAcAAEAAQUBAQAAAAAAAAAAAAAAAwQFBgcIAgH/xABBEAABAwIBBwkFBgUEAwAAAAABAAIDBBESBQYhMUFxoQcTMlFhgZGxwTNCUnLRYoKSssLwIlODouEjQ0RzFBU0/8QAGQEBAAMBAQAAAAAAAAAAAAAAAAECAwUE/8QAIREBAAICAgMBAQEBAAAAAAAAAAECAxEEQRIhMSJRMhP/2gAMAwEAAhEDEQA/AN4oiICIiAiIgIiICIiAiIgIiICIiAiIgIvLpANZA3myMeDpBBQekREBERAREQEREBERAREQEXwm2vQvBnb133afJBIij53qa49wHml39TRvJPogkRRYHHW625tvO6cyNpcfvH0QSOcBrIHevHPt2G+4E+So6vKNLBplmp4vnkY08SrLW8omTYv+QJD1Rsc/iBbiis3rH2WTc4djXd9gn8f2R3k/Ra6rOWGlF+agqJO12Bg4ElWCt5Yap3sqeCP5i+Q8C0cEY25WKO24+bdtce4AfVDC3bc73G3hqXP1dyi5Sl/5HNjqjY1vG1+KsNZleomvzs88l9eOV7h4EqdMrc6vUOmoKiEvLGPiLwMRa1zS4C9rlo02uQqGsruamwH3rOHfo8wtN8j9VzeUWDVzkcsXk8fkW1c7mYXwP+Zh8x6qG+DL/wBK+TI4H4hdSKhyU+7BuVcjYREQEREBfHOAFzoC+qOcXa4dhQfOe6mvP3bedkxOOpoG92nwH1XiqqubifLYuwxukwjWbNxWHatV1vLI7/ZpAOoySk8Gj1Rnky0x/wCpbYwuPvAbm+pXzmetzj328rLRVZyp5RkvhdDD8kXq8uVgrc6q6b2lXUEdQlc1v4W2HBTp57c2kfImXRtTUQQi8j4YwNZe9rfEuKs1Zn5k2LXVROtsjvJ+UELnWSQuN3EuPWSSfErymmNudbqG7a3leom6I4qmXtwsY095dfgrDXcscx9hTRM7ZHufwbh81rBE0yty8s96ZjW8puUpNUrIv+uJo4uuVYKzOCrm9pVVL+wzPt3NvYK2ojG2S9vsyE3REUqCIiAiIgu2aVXzNbSyasM8V/lLg139pK3/AJ4RXgDvge13cbj1XNbHEEEaCCCN41LpiaQVNCHjVJTslHewPCiXR4NvVofM35bsG5XlYxmtNdoWTqHvEREBERAXwr6iCCBt2YTp6TDuFwuXcoU3Myyxn3Hvj/C4j0XUcGt47b+IH+VzzykUnNZSqhsc8Sj+o0OPEnwUw8POr+YljSIilzRERAREQERVMNBK/oxvP3SiYjamRXeDNyof7gbvcPS6r4s0H+/I1u4fUhRtaMdp6YyizOLNWAdJ7nfvsCrIcj0zNUeLfp87pteMFmAtaTqBO7SqqLJkz+jE/vFuJWwGNY3osa3u/YXvnTssNwAUbXjBHcsLgzYqHe61u838lvfMmMiggjeQSyMxH7t2jhZa6LidZJ71nnJ9NeGRvwyX7nNHqCm3q41Irb0ps3XYXub8LnN8DZZi0rD7c3WSjrdi/FpWWwm4CPakREQEREBERBCNDz2t8j/laZ5bqTDWRSfzIQO9jiDwIW5pdDmHtLfEfUBa45c6S8FNLboSujv2PbfzYEeflV3ilptERWccV/oc13ysa/G1rXAEaL6xfaQrAs6yDUXpGk+5iB3C/wBAolrirFp9qWHNOIdORzt2jyCrYchUrPcLt9/UnyUj65oY19nEOBIt2awVG+reejGSO3r0G+jZYqHo8aR0rYoo2dGNo/fZZSc6dlh3BUUZlIfcNadGC3G6+RUrsLru0lzXEi+sAXGsaLgqFtqySU+87xKp31cbdbh2207babKlfRRgWc/vJF7DSR++tHvha0OwXxAuAtcnUbadWxEblPFXNdcAOuGl1rdRItv0KKOue/oR3Gq+LRrt1fuxRtdpsIyTcjRa1tNjftsvcrZP4SywGEHDqGK4vfuJ8ENvgbO4aS1h7LHr39nFeXUjjfHKdFybasJvrH71L6YZna5A3RsGm99B8F9dk8O6TnHTfqvpuLoaTU0AZfCScRxePUsy5PZ7Sys+Jgd3tIH6liUbMIAGoAAbgr3mhPgqo/tYmeINuNkaY/VoZDnC3BVMd8TB4gkfRZJQuu0Kx54x25l/U4t8Rf0VzyPJdg3KXuXFERAREQEREENTqv1Fp8DpWL8qtHzuTZ+uMxyj7rhi/tLllcrbtI6wQqDLNN/5FJNHrMkMjRvLDbiil6+VZhzAiIrOELLczn4opmHTpxW7CBfyKxJZDmVLaZzfiYeBt6lRLTFP6hfo6vEHBjbODS4C2jFtHivkEkrni4OAh2yxviNrg6dVkkq3AkCMkgkXGrsK8iSZwAw4dAud40kd9lD1DIpyAC8DWCdp1abjv8V6jpMBxOkOgh3UL2sfE6e9eomShzS51xpxC4tq0bBtuvIycD0nOd0tZ2G/14IaRlsFySb3Jcbk6L6f0qqp3Ru0MscOrRqvp0XQUjOq99d9uknVq2nxUrWAagBq4alCYh6RERIiIgKfJ82CWN3wvY7wcCoF6bGTsPgg2ZnVHipnH4S1/gfoVFm5LdoVU3/WoxfSXQi/zYfqrPmrLospdCGVoiICIiAiIgFQ03RI6i4d19HBTKGLQ543O8Rb0QcyZxUvM1VTHqwTStG4ONuCt6y/lXo+aylMdkgjlHe0NPFpWIKXCyV8bzArlm7NgqIz1nD46uNlbVJTSYXsd1Oa7wKK1nUxLaTKQEPcXtbYvsDtIAIHePJSxQQWGKR1yG6B7p0E6bKje29josQNJIGxU0tVEzpzRN+9cqrobiFzp6qJgF4sbraSba7nfst4Knq6jnHA4WssA2w7NqtE2cFK333v+VvqVRS52xjoQuPzO+ilSclf6vy+hhOoE9yxOXO2Y9BsTNzblUE+Xal+uV43G3kmlJzVZ4YyNZa3e4BU0tdAzpTRjsBuVr+SZzuk5zt7ifNRppSc/wDIZvNnHSt1GR+5thxVFNnc33IfxO9AsVRTpSc1l+lzrqD0ebj3N9Vb58sVD+lK/uNvJUKIpN7T26A5KK3nsmxXJcY3SxOub6nYh/a4LzkX/TmkZ1PcOKsXIXV3iqovhkZL+NuH9CyCrHN1r/tYX+I+qh2MFt46yy5h0L0oqd12hSo2EREBERAUJ0PHa08CPqVMoZ9bT9q3iCEGouXOktPTS/FG+M72OxD858FrFbt5baTFRxSD/bmbf5XtcPMNWklMORy66yyIiKXmSyVL3dJ7zvcVEiIbEREBERAREQEREBERBsHkUq8FbIzZJA78THNI4YlsbOhmGoif8TS3vB/ytNcnlZzOUaR2wyCI7pAWeZHgt3Z5R/6cb/hfbuIP0VZdXhW3j0u2Tn3aFVq15DkuwbldEesREQEREBRVXRPZ/F4afRSry8XBQY5yjUnPZNqhrtHzo/pkP9FzmupZ4BNA+N2p8b4z95paVy5JGWktOtpLTvBsVMObzq/qJeURFLwiIiAiIgIiICIiAiIgIiIJqKoMUkcg1sex/wCEg+i6VzgAlpXkaf4WyDusfJcyLpDNKb/yMm05OnFTtjO9rcB8lEvfwbe7QZsy3aFkKxDNaS2g7DZZcFDovqIiAiIgIiIIaf3h1Odx0+q5tzzpOZrqtmq00jh8rzjbwcF0kzQ9w6w0+YPotG8sdJzeUS63tIopO8YmH8qmHj5td0iWDIiKXLEREBERAREQEREBERAREQFvbkZq8eT8H8qWVnc6zxxcVolbX5CqzTVxHqilA8Wu/Sol6eJbWWGUUA5uplb1Pd4E3HmswjOgLEsrNwVhPxNY709FlNI67QoddMiIgIiICIiCF+h7e0Ob5H0K1Zy60f8A8kv/AGxHg5v6vFbTqPdPU5vHR6rCuWWj5zJ+LbFLHJ3G7D+YHuRhyK7xWaJREVnGEREBERAREQEREBERAREQFnHI7V83lFrb252KWPeRZ4/KVg6vOZtXzNdSP1WmjB3OOE8CVDTFbxvEt4Z3MwyQP+Zh4EeqveS33YFb88Irwh3wvae46PUKXIEt2BQ7i8IiICIiAiIgiqRdrtxVoz0pueyfVtAuTBI8Dta3GLd4V7KgjZijwnqcw8Woi0biYcrIp66n5qWSP4Hvj/C4j0UCs4E+hERAREQEREBERAREQEREBemPLSCNBBBB7RpC8og6arXiooi8e/C2Ud7Q8KgzXmu0L5yd1PP5Mpr6bRuhP3CWeQVJm27C4tOwkeBsqu9Sd1iWZIvjSvqLCIiAiIgKGDW8fav4gH6qZQt0PPa0HwJ+qDnflEo+ZyjVN2OkMo/qAPPElY4thctlJgrY5LaJIG6ftMc4HgWrXqlxM1fHJaBERSyEREBERAREQEREBFLTUz5TaNj5D1MaXHwCvlHmPlGW2CklAO1+GMf3kKF6472+RLHkWwKLkkrn+0fBDvcXnwaLcVfqHkbYPbVb3dkcQbxcT5JttXi5Z60r+RKrxUcsf8uYnue1p8wVcmDm6uVv2sQ+9p9VdM1c06fJok5jnCZMGMvfivhvaw1DpFW/LwDatrh7zG33gkfRQ6eKs1pFZZXCbgL2qeiddoVQjQREQEREBQyaHMO9viL+gUyhqtAB6i09wOnhdBrXl0pLw0stujI+K/ztxD8hWnl0Dyr0XPZOlsLmN0co0X1OseDitJ0ObVbP7KlqHjr5sgfidYKXL5WO05PUbWpFmdFyX5SktijjhHW+Vvk25V/ouRuQ+2q2N7GRF3FxHkm2VeNlnpq1FvGi5JKFntHzzHteGDwaAeKvdLmVkyn0img3yXf+clNtq8K/cw51iYXGzQXHqAJPgFeaLNCvm9nSTkdbmYB4vst//wDtaKnFmvhZ2MA8mhUU+elM3oiSTc23EqNta8GvctV0PJVlCTpiGEfalDj4Mv5q/UXI0f8AerO6OH9TneiyabPhx9nB3uf6AKhlznrH9HAzcy/E3RtHFxR0no+SnJ7LYxNMftSlo8GWV7ps18m02ltPTMtteA4+L7lYm+Wsl6Usp7L2HgF5ZkJ7tdzv0o2rStfkM2fl+jhFhJGANjBf8osqCfPaAdBkkndhHFWWDNo7QrhBm0OpFkM2e0p9nA0drnE8AAqKXOGtk1ODPlYPM3WRQ5vNGxVsWR2DYEGDPZVS9OWV33iB4BVmSsjPDrm6zdlA0bFM2Bo2II6JmFoVSgCICIiAiIgKOdt2kdhUi+FBRyZUhY0F8jW6ATpVrqM8aVuovf8AKw+ZsvuWcl84rTFmz2IJZ8+P5cDj2udbgFQy52Vb+i2Nm5tzxV4hzcaNiroshsGwIMOkrK2XXLJuH8PkohkeV/SLnbyStgx5MYNgU7aVo2IMCgzaPUrhBmz1hZiIwNi9WQY5Dm60bFWxZFYNgV3RBRR5OYNinbTNGxTIg8iMdS+2X1EBERAREQEREBERAREQEREHwhMKIg+oiICIiAiIgIiICIiAiIgIiICIiAiIg//Z"/>
          <p:cNvSpPr>
            <a:spLocks noChangeAspect="1" noChangeArrowheads="1"/>
          </p:cNvSpPr>
          <p:nvPr/>
        </p:nvSpPr>
        <p:spPr bwMode="auto">
          <a:xfrm>
            <a:off x="63500" y="-323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a-IE"/>
          </a:p>
        </p:txBody>
      </p:sp>
      <p:sp>
        <p:nvSpPr>
          <p:cNvPr id="5" name="AutoShape 4" descr="data:image/jpeg;base64,/9j/4AAQSkZJRgABAQAAAQABAAD/2wCEAAkGBxIQEhIUERIQEBQVFBAQFBQVEBQUFRUSFRUWFhUUFRQZHSggGBolGxgWITEhJSkrLi4uFx8zODMsNygtLisBCgoKDg0OGBAQGiwdHyQ3NywsLDAsLCwsLCw0MjUsLCwsLCwsLCwsLCwsMiwsLCwsNywsLCwsLCwsLCwsLCwsLP/AABEIAPcAzAMBIgACEQEDEQH/xAAcAAEAAQUBAQAAAAAAAAAAAAAAAwQFBgcIAgH/xABBEAABAwIBBwkFBgUEAwAAAAABAAIDBBESBQYhMUFxoQcTMlFhgZGxwTNCUnLRYoKSssLwIlODouEjQ0RzFBU0/8QAGQEBAAMBAQAAAAAAAAAAAAAAAAECAwUE/8QAIREBAAICAgMBAQEBAAAAAAAAAAECAxEEQRIhMSJRMhP/2gAMAwEAAhEDEQA/AN4oiICIiAiIgIiICIiAiIgIiICIiAiIgIvLpANZA3myMeDpBBQekREBERAREQEREBERAREQEXwm2vQvBnb133afJBIij53qa49wHml39TRvJPogkRRYHHW625tvO6cyNpcfvH0QSOcBrIHevHPt2G+4E+So6vKNLBplmp4vnkY08SrLW8omTYv+QJD1Rsc/iBbiis3rH2WTc4djXd9gn8f2R3k/Ra6rOWGlF+agqJO12Bg4ElWCt5Yap3sqeCP5i+Q8C0cEY25WKO24+bdtce4AfVDC3bc73G3hqXP1dyi5Sl/5HNjqjY1vG1+KsNZleomvzs88l9eOV7h4EqdMrc6vUOmoKiEvLGPiLwMRa1zS4C9rlo02uQqGsruamwH3rOHfo8wtN8j9VzeUWDVzkcsXk8fkW1c7mYXwP+Zh8x6qG+DL/wBK+TI4H4hdSKhyU+7BuVcjYREQEREBfHOAFzoC+qOcXa4dhQfOe6mvP3bedkxOOpoG92nwH1XiqqubifLYuwxukwjWbNxWHatV1vLI7/ZpAOoySk8Gj1Rnky0x/wCpbYwuPvAbm+pXzmetzj328rLRVZyp5RkvhdDD8kXq8uVgrc6q6b2lXUEdQlc1v4W2HBTp57c2kfImXRtTUQQi8j4YwNZe9rfEuKs1Zn5k2LXVROtsjvJ+UELnWSQuN3EuPWSSfErymmNudbqG7a3leom6I4qmXtwsY095dfgrDXcscx9hTRM7ZHufwbh81rBE0yty8s96ZjW8puUpNUrIv+uJo4uuVYKzOCrm9pVVL+wzPt3NvYK2ojG2S9vsyE3REUqCIiAiIgu2aVXzNbSyasM8V/lLg139pK3/AJ4RXgDvge13cbj1XNbHEEEaCCCN41LpiaQVNCHjVJTslHewPCiXR4NvVofM35bsG5XlYxmtNdoWTqHvEREBERAXwr6iCCBt2YTp6TDuFwuXcoU3Myyxn3Hvj/C4j0XUcGt47b+IH+VzzykUnNZSqhsc8Sj+o0OPEnwUw8POr+YljSIilzRERAREQERVMNBK/oxvP3SiYjamRXeDNyof7gbvcPS6r4s0H+/I1u4fUhRtaMdp6YyizOLNWAdJ7nfvsCrIcj0zNUeLfp87pteMFmAtaTqBO7SqqLJkz+jE/vFuJWwGNY3osa3u/YXvnTssNwAUbXjBHcsLgzYqHe61u838lvfMmMiggjeQSyMxH7t2jhZa6LidZJ71nnJ9NeGRvwyX7nNHqCm3q41Irb0ps3XYXub8LnN8DZZi0rD7c3WSjrdi/FpWWwm4CPakREQEREBERBCNDz2t8j/laZ5bqTDWRSfzIQO9jiDwIW5pdDmHtLfEfUBa45c6S8FNLboSujv2PbfzYEeflV3ilptERWccV/oc13ysa/G1rXAEaL6xfaQrAs6yDUXpGk+5iB3C/wBAolrirFp9qWHNOIdORzt2jyCrYchUrPcLt9/UnyUj65oY19nEOBIt2awVG+reejGSO3r0G+jZYqHo8aR0rYoo2dGNo/fZZSc6dlh3BUUZlIfcNadGC3G6+RUrsLru0lzXEi+sAXGsaLgqFtqySU+87xKp31cbdbh2207babKlfRRgWc/vJF7DSR++tHvha0OwXxAuAtcnUbadWxEblPFXNdcAOuGl1rdRItv0KKOue/oR3Gq+LRrt1fuxRtdpsIyTcjRa1tNjftsvcrZP4SywGEHDqGK4vfuJ8ENvgbO4aS1h7LHr39nFeXUjjfHKdFybasJvrH71L6YZna5A3RsGm99B8F9dk8O6TnHTfqvpuLoaTU0AZfCScRxePUsy5PZ7Sys+Jgd3tIH6liUbMIAGoAAbgr3mhPgqo/tYmeINuNkaY/VoZDnC3BVMd8TB4gkfRZJQuu0Kx54x25l/U4t8Rf0VzyPJdg3KXuXFERAREQEREENTqv1Fp8DpWL8qtHzuTZ+uMxyj7rhi/tLllcrbtI6wQqDLNN/5FJNHrMkMjRvLDbiil6+VZhzAiIrOELLczn4opmHTpxW7CBfyKxJZDmVLaZzfiYeBt6lRLTFP6hfo6vEHBjbODS4C2jFtHivkEkrni4OAh2yxviNrg6dVkkq3AkCMkgkXGrsK8iSZwAw4dAud40kd9lD1DIpyAC8DWCdp1abjv8V6jpMBxOkOgh3UL2sfE6e9eomShzS51xpxC4tq0bBtuvIycD0nOd0tZ2G/14IaRlsFySb3Jcbk6L6f0qqp3Ru0MscOrRqvp0XQUjOq99d9uknVq2nxUrWAagBq4alCYh6RERIiIgKfJ82CWN3wvY7wcCoF6bGTsPgg2ZnVHipnH4S1/gfoVFm5LdoVU3/WoxfSXQi/zYfqrPmrLospdCGVoiICIiAiIgFQ03RI6i4d19HBTKGLQ543O8Rb0QcyZxUvM1VTHqwTStG4ONuCt6y/lXo+aylMdkgjlHe0NPFpWIKXCyV8bzArlm7NgqIz1nD46uNlbVJTSYXsd1Oa7wKK1nUxLaTKQEPcXtbYvsDtIAIHePJSxQQWGKR1yG6B7p0E6bKje29josQNJIGxU0tVEzpzRN+9cqrobiFzp6qJgF4sbraSba7nfst4Knq6jnHA4WssA2w7NqtE2cFK333v+VvqVRS52xjoQuPzO+ilSclf6vy+hhOoE9yxOXO2Y9BsTNzblUE+Xal+uV43G3kmlJzVZ4YyNZa3e4BU0tdAzpTRjsBuVr+SZzuk5zt7ifNRppSc/wDIZvNnHSt1GR+5thxVFNnc33IfxO9AsVRTpSc1l+lzrqD0ebj3N9Vb58sVD+lK/uNvJUKIpN7T26A5KK3nsmxXJcY3SxOub6nYh/a4LzkX/TmkZ1PcOKsXIXV3iqovhkZL+NuH9CyCrHN1r/tYX+I+qh2MFt46yy5h0L0oqd12hSo2EREBERAUJ0PHa08CPqVMoZ9bT9q3iCEGouXOktPTS/FG+M72OxD858FrFbt5baTFRxSD/bmbf5XtcPMNWklMORy66yyIiKXmSyVL3dJ7zvcVEiIbEREBERAREQEREBERBsHkUq8FbIzZJA78THNI4YlsbOhmGoif8TS3vB/ytNcnlZzOUaR2wyCI7pAWeZHgt3Z5R/6cb/hfbuIP0VZdXhW3j0u2Tn3aFVq15DkuwbldEesREQEREBRVXRPZ/F4afRSry8XBQY5yjUnPZNqhrtHzo/pkP9FzmupZ4BNA+N2p8b4z95paVy5JGWktOtpLTvBsVMObzq/qJeURFLwiIiAiIgIiICIiAiIgIiIJqKoMUkcg1sex/wCEg+i6VzgAlpXkaf4WyDusfJcyLpDNKb/yMm05OnFTtjO9rcB8lEvfwbe7QZsy3aFkKxDNaS2g7DZZcFDovqIiAiIgIiIIaf3h1Odx0+q5tzzpOZrqtmq00jh8rzjbwcF0kzQ9w6w0+YPotG8sdJzeUS63tIopO8YmH8qmHj5td0iWDIiKXLEREBERAREQEREBERAREQFvbkZq8eT8H8qWVnc6zxxcVolbX5CqzTVxHqilA8Wu/Sol6eJbWWGUUA5uplb1Pd4E3HmswjOgLEsrNwVhPxNY709FlNI67QoddMiIgIiICIiCF+h7e0Ob5H0K1Zy60f8A8kv/AGxHg5v6vFbTqPdPU5vHR6rCuWWj5zJ+LbFLHJ3G7D+YHuRhyK7xWaJREVnGEREBERAREQEREBERAREQFnHI7V83lFrb252KWPeRZ4/KVg6vOZtXzNdSP1WmjB3OOE8CVDTFbxvEt4Z3MwyQP+Zh4EeqveS33YFb88Irwh3wvae46PUKXIEt2BQ7i8IiICIiAiIgiqRdrtxVoz0pueyfVtAuTBI8Dta3GLd4V7KgjZijwnqcw8Woi0biYcrIp66n5qWSP4Hvj/C4j0UCs4E+hERAREQEREBERAREQEREBemPLSCNBBBB7RpC8og6arXiooi8e/C2Ud7Q8KgzXmu0L5yd1PP5Mpr6bRuhP3CWeQVJm27C4tOwkeBsqu9Sd1iWZIvjSvqLCIiAiIgKGDW8fav4gH6qZQt0PPa0HwJ+qDnflEo+ZyjVN2OkMo/qAPPElY4thctlJgrY5LaJIG6ftMc4HgWrXqlxM1fHJaBERSyEREBERAREQEREBFLTUz5TaNj5D1MaXHwCvlHmPlGW2CklAO1+GMf3kKF6472+RLHkWwKLkkrn+0fBDvcXnwaLcVfqHkbYPbVb3dkcQbxcT5JttXi5Z60r+RKrxUcsf8uYnue1p8wVcmDm6uVv2sQ+9p9VdM1c06fJok5jnCZMGMvfivhvaw1DpFW/LwDatrh7zG33gkfRQ6eKs1pFZZXCbgL2qeiddoVQjQREQEREBQyaHMO9viL+gUyhqtAB6i09wOnhdBrXl0pLw0stujI+K/ztxD8hWnl0Dyr0XPZOlsLmN0co0X1OseDitJ0ObVbP7KlqHjr5sgfidYKXL5WO05PUbWpFmdFyX5SktijjhHW+Vvk25V/ouRuQ+2q2N7GRF3FxHkm2VeNlnpq1FvGi5JKFntHzzHteGDwaAeKvdLmVkyn0img3yXf+clNtq8K/cw51iYXGzQXHqAJPgFeaLNCvm9nSTkdbmYB4vst//wDtaKnFmvhZ2MA8mhUU+elM3oiSTc23EqNta8GvctV0PJVlCTpiGEfalDj4Mv5q/UXI0f8AerO6OH9TneiyabPhx9nB3uf6AKhlznrH9HAzcy/E3RtHFxR0no+SnJ7LYxNMftSlo8GWV7ps18m02ltPTMtteA4+L7lYm+Wsl6Usp7L2HgF5ZkJ7tdzv0o2rStfkM2fl+jhFhJGANjBf8osqCfPaAdBkkndhHFWWDNo7QrhBm0OpFkM2e0p9nA0drnE8AAqKXOGtk1ODPlYPM3WRQ5vNGxVsWR2DYEGDPZVS9OWV33iB4BVmSsjPDrm6zdlA0bFM2Bo2II6JmFoVSgCICIiAiIgKOdt2kdhUi+FBRyZUhY0F8jW6ATpVrqM8aVuovf8AKw+ZsvuWcl84rTFmz2IJZ8+P5cDj2udbgFQy52Vb+i2Nm5tzxV4hzcaNiroshsGwIMOkrK2XXLJuH8PkohkeV/SLnbyStgx5MYNgU7aVo2IMCgzaPUrhBmz1hZiIwNi9WQY5Dm60bFWxZFYNgV3RBRR5OYNinbTNGxTIg8iMdS+2X1EBERAREQEREBERAREQEREHwhMKIg+oiICIiAiIgIiICIiAiIgIiICIiAiIg//Z"/>
          <p:cNvSpPr>
            <a:spLocks noChangeAspect="1" noChangeArrowheads="1"/>
          </p:cNvSpPr>
          <p:nvPr/>
        </p:nvSpPr>
        <p:spPr bwMode="auto">
          <a:xfrm>
            <a:off x="215900" y="-171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a-IE"/>
          </a:p>
        </p:txBody>
      </p:sp>
      <p:sp>
        <p:nvSpPr>
          <p:cNvPr id="6" name="AutoShape 6" descr="data:image/jpeg;base64,/9j/4AAQSkZJRgABAQAAAQABAAD/2wCEAAkGBxIQEhIUERIQEBQVFBAQFBQVEBQUFRUSFRUWFhUUFRQZHSggGBolGxgWITEhJSkrLi4uFx8zODMsNygtLisBCgoKDg0OGBAQGiwdHyQ3NywsLDAsLCwsLCw0MjUsLCwsLCwsLCwsLCwsMiwsLCwsNywsLCwsLCwsLCwsLCwsLP/AABEIAPcAzAMBIgACEQEDEQH/xAAcAAEAAQUBAQAAAAAAAAAAAAAAAwQFBgcIAgH/xABBEAABAwIBBwkFBgUEAwAAAAABAAIDBBESBQYhMUFxoQcTMlFhgZGxwTNCUnLRYoKSssLwIlODouEjQ0RzFBU0/8QAGQEBAAMBAQAAAAAAAAAAAAAAAAECAwUE/8QAIREBAAICAgMBAQEBAAAAAAAAAAECAxEEQRIhMSJRMhP/2gAMAwEAAhEDEQA/AN4oiICIiAiIgIiICIiAiIgIiICIiAiIgIvLpANZA3myMeDpBBQekREBERAREQEREBERAREQEXwm2vQvBnb133afJBIij53qa49wHml39TRvJPogkRRYHHW625tvO6cyNpcfvH0QSOcBrIHevHPt2G+4E+So6vKNLBplmp4vnkY08SrLW8omTYv+QJD1Rsc/iBbiis3rH2WTc4djXd9gn8f2R3k/Ra6rOWGlF+agqJO12Bg4ElWCt5Yap3sqeCP5i+Q8C0cEY25WKO24+bdtce4AfVDC3bc73G3hqXP1dyi5Sl/5HNjqjY1vG1+KsNZleomvzs88l9eOV7h4EqdMrc6vUOmoKiEvLGPiLwMRa1zS4C9rlo02uQqGsruamwH3rOHfo8wtN8j9VzeUWDVzkcsXk8fkW1c7mYXwP+Zh8x6qG+DL/wBK+TI4H4hdSKhyU+7BuVcjYREQEREBfHOAFzoC+qOcXa4dhQfOe6mvP3bedkxOOpoG92nwH1XiqqubifLYuwxukwjWbNxWHatV1vLI7/ZpAOoySk8Gj1Rnky0x/wCpbYwuPvAbm+pXzmetzj328rLRVZyp5RkvhdDD8kXq8uVgrc6q6b2lXUEdQlc1v4W2HBTp57c2kfImXRtTUQQi8j4YwNZe9rfEuKs1Zn5k2LXVROtsjvJ+UELnWSQuN3EuPWSSfErymmNudbqG7a3leom6I4qmXtwsY095dfgrDXcscx9hTRM7ZHufwbh81rBE0yty8s96ZjW8puUpNUrIv+uJo4uuVYKzOCrm9pVVL+wzPt3NvYK2ojG2S9vsyE3REUqCIiAiIgu2aVXzNbSyasM8V/lLg139pK3/AJ4RXgDvge13cbj1XNbHEEEaCCCN41LpiaQVNCHjVJTslHewPCiXR4NvVofM35bsG5XlYxmtNdoWTqHvEREBERAXwr6iCCBt2YTp6TDuFwuXcoU3Myyxn3Hvj/C4j0XUcGt47b+IH+VzzykUnNZSqhsc8Sj+o0OPEnwUw8POr+YljSIilzRERAREQERVMNBK/oxvP3SiYjamRXeDNyof7gbvcPS6r4s0H+/I1u4fUhRtaMdp6YyizOLNWAdJ7nfvsCrIcj0zNUeLfp87pteMFmAtaTqBO7SqqLJkz+jE/vFuJWwGNY3osa3u/YXvnTssNwAUbXjBHcsLgzYqHe61u838lvfMmMiggjeQSyMxH7t2jhZa6LidZJ71nnJ9NeGRvwyX7nNHqCm3q41Irb0ps3XYXub8LnN8DZZi0rD7c3WSjrdi/FpWWwm4CPakREQEREBERBCNDz2t8j/laZ5bqTDWRSfzIQO9jiDwIW5pdDmHtLfEfUBa45c6S8FNLboSujv2PbfzYEeflV3ilptERWccV/oc13ysa/G1rXAEaL6xfaQrAs6yDUXpGk+5iB3C/wBAolrirFp9qWHNOIdORzt2jyCrYchUrPcLt9/UnyUj65oY19nEOBIt2awVG+reejGSO3r0G+jZYqHo8aR0rYoo2dGNo/fZZSc6dlh3BUUZlIfcNadGC3G6+RUrsLru0lzXEi+sAXGsaLgqFtqySU+87xKp31cbdbh2207babKlfRRgWc/vJF7DSR++tHvha0OwXxAuAtcnUbadWxEblPFXNdcAOuGl1rdRItv0KKOue/oR3Gq+LRrt1fuxRtdpsIyTcjRa1tNjftsvcrZP4SywGEHDqGK4vfuJ8ENvgbO4aS1h7LHr39nFeXUjjfHKdFybasJvrH71L6YZna5A3RsGm99B8F9dk8O6TnHTfqvpuLoaTU0AZfCScRxePUsy5PZ7Sys+Jgd3tIH6liUbMIAGoAAbgr3mhPgqo/tYmeINuNkaY/VoZDnC3BVMd8TB4gkfRZJQuu0Kx54x25l/U4t8Rf0VzyPJdg3KXuXFERAREQEREENTqv1Fp8DpWL8qtHzuTZ+uMxyj7rhi/tLllcrbtI6wQqDLNN/5FJNHrMkMjRvLDbiil6+VZhzAiIrOELLczn4opmHTpxW7CBfyKxJZDmVLaZzfiYeBt6lRLTFP6hfo6vEHBjbODS4C2jFtHivkEkrni4OAh2yxviNrg6dVkkq3AkCMkgkXGrsK8iSZwAw4dAud40kd9lD1DIpyAC8DWCdp1abjv8V6jpMBxOkOgh3UL2sfE6e9eomShzS51xpxC4tq0bBtuvIycD0nOd0tZ2G/14IaRlsFySb3Jcbk6L6f0qqp3Ru0MscOrRqvp0XQUjOq99d9uknVq2nxUrWAagBq4alCYh6RERIiIgKfJ82CWN3wvY7wcCoF6bGTsPgg2ZnVHipnH4S1/gfoVFm5LdoVU3/WoxfSXQi/zYfqrPmrLospdCGVoiICIiAiIgFQ03RI6i4d19HBTKGLQ543O8Rb0QcyZxUvM1VTHqwTStG4ONuCt6y/lXo+aylMdkgjlHe0NPFpWIKXCyV8bzArlm7NgqIz1nD46uNlbVJTSYXsd1Oa7wKK1nUxLaTKQEPcXtbYvsDtIAIHePJSxQQWGKR1yG6B7p0E6bKje29josQNJIGxU0tVEzpzRN+9cqrobiFzp6qJgF4sbraSba7nfst4Knq6jnHA4WssA2w7NqtE2cFK333v+VvqVRS52xjoQuPzO+ilSclf6vy+hhOoE9yxOXO2Y9BsTNzblUE+Xal+uV43G3kmlJzVZ4YyNZa3e4BU0tdAzpTRjsBuVr+SZzuk5zt7ifNRppSc/wDIZvNnHSt1GR+5thxVFNnc33IfxO9AsVRTpSc1l+lzrqD0ebj3N9Vb58sVD+lK/uNvJUKIpN7T26A5KK3nsmxXJcY3SxOub6nYh/a4LzkX/TmkZ1PcOKsXIXV3iqovhkZL+NuH9CyCrHN1r/tYX+I+qh2MFt46yy5h0L0oqd12hSo2EREBERAUJ0PHa08CPqVMoZ9bT9q3iCEGouXOktPTS/FG+M72OxD858FrFbt5baTFRxSD/bmbf5XtcPMNWklMORy66yyIiKXmSyVL3dJ7zvcVEiIbEREBERAREQEREBERBsHkUq8FbIzZJA78THNI4YlsbOhmGoif8TS3vB/ytNcnlZzOUaR2wyCI7pAWeZHgt3Z5R/6cb/hfbuIP0VZdXhW3j0u2Tn3aFVq15DkuwbldEesREQEREBRVXRPZ/F4afRSry8XBQY5yjUnPZNqhrtHzo/pkP9FzmupZ4BNA+N2p8b4z95paVy5JGWktOtpLTvBsVMObzq/qJeURFLwiIiAiIgIiICIiAiIgIiIJqKoMUkcg1sex/wCEg+i6VzgAlpXkaf4WyDusfJcyLpDNKb/yMm05OnFTtjO9rcB8lEvfwbe7QZsy3aFkKxDNaS2g7DZZcFDovqIiAiIgIiIIaf3h1Odx0+q5tzzpOZrqtmq00jh8rzjbwcF0kzQ9w6w0+YPotG8sdJzeUS63tIopO8YmH8qmHj5td0iWDIiKXLEREBERAREQEREBERAREQFvbkZq8eT8H8qWVnc6zxxcVolbX5CqzTVxHqilA8Wu/Sol6eJbWWGUUA5uplb1Pd4E3HmswjOgLEsrNwVhPxNY709FlNI67QoddMiIgIiICIiCF+h7e0Ob5H0K1Zy60f8A8kv/AGxHg5v6vFbTqPdPU5vHR6rCuWWj5zJ+LbFLHJ3G7D+YHuRhyK7xWaJREVnGEREBERAREQEREBERAREQFnHI7V83lFrb252KWPeRZ4/KVg6vOZtXzNdSP1WmjB3OOE8CVDTFbxvEt4Z3MwyQP+Zh4EeqveS33YFb88Irwh3wvae46PUKXIEt2BQ7i8IiICIiAiIgiqRdrtxVoz0pueyfVtAuTBI8Dta3GLd4V7KgjZijwnqcw8Woi0biYcrIp66n5qWSP4Hvj/C4j0UCs4E+hERAREQEREBERAREQEREBemPLSCNBBBB7RpC8og6arXiooi8e/C2Ud7Q8KgzXmu0L5yd1PP5Mpr6bRuhP3CWeQVJm27C4tOwkeBsqu9Sd1iWZIvjSvqLCIiAiIgKGDW8fav4gH6qZQt0PPa0HwJ+qDnflEo+ZyjVN2OkMo/qAPPElY4thctlJgrY5LaJIG6ftMc4HgWrXqlxM1fHJaBERSyEREBERAREQEREBFLTUz5TaNj5D1MaXHwCvlHmPlGW2CklAO1+GMf3kKF6472+RLHkWwKLkkrn+0fBDvcXnwaLcVfqHkbYPbVb3dkcQbxcT5JttXi5Z60r+RKrxUcsf8uYnue1p8wVcmDm6uVv2sQ+9p9VdM1c06fJok5jnCZMGMvfivhvaw1DpFW/LwDatrh7zG33gkfRQ6eKs1pFZZXCbgL2qeiddoVQjQREQEREBQyaHMO9viL+gUyhqtAB6i09wOnhdBrXl0pLw0stujI+K/ztxD8hWnl0Dyr0XPZOlsLmN0co0X1OseDitJ0ObVbP7KlqHjr5sgfidYKXL5WO05PUbWpFmdFyX5SktijjhHW+Vvk25V/ouRuQ+2q2N7GRF3FxHkm2VeNlnpq1FvGi5JKFntHzzHteGDwaAeKvdLmVkyn0img3yXf+clNtq8K/cw51iYXGzQXHqAJPgFeaLNCvm9nSTkdbmYB4vst//wDtaKnFmvhZ2MA8mhUU+elM3oiSTc23EqNta8GvctV0PJVlCTpiGEfalDj4Mv5q/UXI0f8AerO6OH9TneiyabPhx9nB3uf6AKhlznrH9HAzcy/E3RtHFxR0no+SnJ7LYxNMftSlo8GWV7ps18m02ltPTMtteA4+L7lYm+Wsl6Usp7L2HgF5ZkJ7tdzv0o2rStfkM2fl+jhFhJGANjBf8osqCfPaAdBkkndhHFWWDNo7QrhBm0OpFkM2e0p9nA0drnE8AAqKXOGtk1ODPlYPM3WRQ5vNGxVsWR2DYEGDPZVS9OWV33iB4BVmSsjPDrm6zdlA0bFM2Bo2II6JmFoVSgCICIiAiIgKOdt2kdhUi+FBRyZUhY0F8jW6ATpVrqM8aVuovf8AKw+ZsvuWcl84rTFmz2IJZ8+P5cDj2udbgFQy52Vb+i2Nm5tzxV4hzcaNiroshsGwIMOkrK2XXLJuH8PkohkeV/SLnbyStgx5MYNgU7aVo2IMCgzaPUrhBmz1hZiIwNi9WQY5Dm60bFWxZFYNgV3RBRR5OYNinbTNGxTIg8iMdS+2X1EBERAREQEREBERAREQEREHwhMKIg+oiICIiAiIgIiICIiAiIgIiICIiAiIg//Z"/>
          <p:cNvSpPr>
            <a:spLocks noChangeAspect="1" noChangeArrowheads="1"/>
          </p:cNvSpPr>
          <p:nvPr/>
        </p:nvSpPr>
        <p:spPr bwMode="auto">
          <a:xfrm>
            <a:off x="368300" y="-19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a-IE"/>
          </a:p>
        </p:txBody>
      </p:sp>
      <p:sp>
        <p:nvSpPr>
          <p:cNvPr id="7" name="AutoShape 8" descr="data:image/jpeg;base64,/9j/4AAQSkZJRgABAQAAAQABAAD/2wCEAAkGBxIQEhIUERIQEBQVFBAQFBQVEBQUFRUSFRUWFhUUFRQZHSggGBolGxgWITEhJSkrLi4uFx8zODMsNygtLisBCgoKDg0OGBAQGiwdHyQ3NywsLDAsLCwsLCw0MjUsLCwsLCwsLCwsLCwsMiwsLCwsNywsLCwsLCwsLCwsLCwsLP/AABEIAPcAzAMBIgACEQEDEQH/xAAcAAEAAQUBAQAAAAAAAAAAAAAAAwQFBgcIAgH/xABBEAABAwIBBwkFBgUEAwAAAAABAAIDBBESBQYhMUFxoQcTMlFhgZGxwTNCUnLRYoKSssLwIlODouEjQ0RzFBU0/8QAGQEBAAMBAQAAAAAAAAAAAAAAAAECAwUE/8QAIREBAAICAgMBAQEBAAAAAAAAAAECAxEEQRIhMSJRMhP/2gAMAwEAAhEDEQA/AN4oiICIiAiIgIiICIiAiIgIiICIiAiIgIvLpANZA3myMeDpBBQekREBERAREQEREBERAREQEXwm2vQvBnb133afJBIij53qa49wHml39TRvJPogkRRYHHW625tvO6cyNpcfvH0QSOcBrIHevHPt2G+4E+So6vKNLBplmp4vnkY08SrLW8omTYv+QJD1Rsc/iBbiis3rH2WTc4djXd9gn8f2R3k/Ra6rOWGlF+agqJO12Bg4ElWCt5Yap3sqeCP5i+Q8C0cEY25WKO24+bdtce4AfVDC3bc73G3hqXP1dyi5Sl/5HNjqjY1vG1+KsNZleomvzs88l9eOV7h4EqdMrc6vUOmoKiEvLGPiLwMRa1zS4C9rlo02uQqGsruamwH3rOHfo8wtN8j9VzeUWDVzkcsXk8fkW1c7mYXwP+Zh8x6qG+DL/wBK+TI4H4hdSKhyU+7BuVcjYREQEREBfHOAFzoC+qOcXa4dhQfOe6mvP3bedkxOOpoG92nwH1XiqqubifLYuwxukwjWbNxWHatV1vLI7/ZpAOoySk8Gj1Rnky0x/wCpbYwuPvAbm+pXzmetzj328rLRVZyp5RkvhdDD8kXq8uVgrc6q6b2lXUEdQlc1v4W2HBTp57c2kfImXRtTUQQi8j4YwNZe9rfEuKs1Zn5k2LXVROtsjvJ+UELnWSQuN3EuPWSSfErymmNudbqG7a3leom6I4qmXtwsY095dfgrDXcscx9hTRM7ZHufwbh81rBE0yty8s96ZjW8puUpNUrIv+uJo4uuVYKzOCrm9pVVL+wzPt3NvYK2ojG2S9vsyE3REUqCIiAiIgu2aVXzNbSyasM8V/lLg139pK3/AJ4RXgDvge13cbj1XNbHEEEaCCCN41LpiaQVNCHjVJTslHewPCiXR4NvVofM35bsG5XlYxmtNdoWTqHvEREBERAXwr6iCCBt2YTp6TDuFwuXcoU3Myyxn3Hvj/C4j0XUcGt47b+IH+VzzykUnNZSqhsc8Sj+o0OPEnwUw8POr+YljSIilzRERAREQERVMNBK/oxvP3SiYjamRXeDNyof7gbvcPS6r4s0H+/I1u4fUhRtaMdp6YyizOLNWAdJ7nfvsCrIcj0zNUeLfp87pteMFmAtaTqBO7SqqLJkz+jE/vFuJWwGNY3osa3u/YXvnTssNwAUbXjBHcsLgzYqHe61u838lvfMmMiggjeQSyMxH7t2jhZa6LidZJ71nnJ9NeGRvwyX7nNHqCm3q41Irb0ps3XYXub8LnN8DZZi0rD7c3WSjrdi/FpWWwm4CPakREQEREBERBCNDz2t8j/laZ5bqTDWRSfzIQO9jiDwIW5pdDmHtLfEfUBa45c6S8FNLboSujv2PbfzYEeflV3ilptERWccV/oc13ysa/G1rXAEaL6xfaQrAs6yDUXpGk+5iB3C/wBAolrirFp9qWHNOIdORzt2jyCrYchUrPcLt9/UnyUj65oY19nEOBIt2awVG+reejGSO3r0G+jZYqHo8aR0rYoo2dGNo/fZZSc6dlh3BUUZlIfcNadGC3G6+RUrsLru0lzXEi+sAXGsaLgqFtqySU+87xKp31cbdbh2207babKlfRRgWc/vJF7DSR++tHvha0OwXxAuAtcnUbadWxEblPFXNdcAOuGl1rdRItv0KKOue/oR3Gq+LRrt1fuxRtdpsIyTcjRa1tNjftsvcrZP4SywGEHDqGK4vfuJ8ENvgbO4aS1h7LHr39nFeXUjjfHKdFybasJvrH71L6YZna5A3RsGm99B8F9dk8O6TnHTfqvpuLoaTU0AZfCScRxePUsy5PZ7Sys+Jgd3tIH6liUbMIAGoAAbgr3mhPgqo/tYmeINuNkaY/VoZDnC3BVMd8TB4gkfRZJQuu0Kx54x25l/U4t8Rf0VzyPJdg3KXuXFERAREQEREENTqv1Fp8DpWL8qtHzuTZ+uMxyj7rhi/tLllcrbtI6wQqDLNN/5FJNHrMkMjRvLDbiil6+VZhzAiIrOELLczn4opmHTpxW7CBfyKxJZDmVLaZzfiYeBt6lRLTFP6hfo6vEHBjbODS4C2jFtHivkEkrni4OAh2yxviNrg6dVkkq3AkCMkgkXGrsK8iSZwAw4dAud40kd9lD1DIpyAC8DWCdp1abjv8V6jpMBxOkOgh3UL2sfE6e9eomShzS51xpxC4tq0bBtuvIycD0nOd0tZ2G/14IaRlsFySb3Jcbk6L6f0qqp3Ru0MscOrRqvp0XQUjOq99d9uknVq2nxUrWAagBq4alCYh6RERIiIgKfJ82CWN3wvY7wcCoF6bGTsPgg2ZnVHipnH4S1/gfoVFm5LdoVU3/WoxfSXQi/zYfqrPmrLospdCGVoiICIiAiIgFQ03RI6i4d19HBTKGLQ543O8Rb0QcyZxUvM1VTHqwTStG4ONuCt6y/lXo+aylMdkgjlHe0NPFpWIKXCyV8bzArlm7NgqIz1nD46uNlbVJTSYXsd1Oa7wKK1nUxLaTKQEPcXtbYvsDtIAIHePJSxQQWGKR1yG6B7p0E6bKje29josQNJIGxU0tVEzpzRN+9cqrobiFzp6qJgF4sbraSba7nfst4Knq6jnHA4WssA2w7NqtE2cFK333v+VvqVRS52xjoQuPzO+ilSclf6vy+hhOoE9yxOXO2Y9BsTNzblUE+Xal+uV43G3kmlJzVZ4YyNZa3e4BU0tdAzpTRjsBuVr+SZzuk5zt7ifNRppSc/wDIZvNnHSt1GR+5thxVFNnc33IfxO9AsVRTpSc1l+lzrqD0ebj3N9Vb58sVD+lK/uNvJUKIpN7T26A5KK3nsmxXJcY3SxOub6nYh/a4LzkX/TmkZ1PcOKsXIXV3iqovhkZL+NuH9CyCrHN1r/tYX+I+qh2MFt46yy5h0L0oqd12hSo2EREBERAUJ0PHa08CPqVMoZ9bT9q3iCEGouXOktPTS/FG+M72OxD858FrFbt5baTFRxSD/bmbf5XtcPMNWklMORy66yyIiKXmSyVL3dJ7zvcVEiIbEREBERAREQEREBERBsHkUq8FbIzZJA78THNI4YlsbOhmGoif8TS3vB/ytNcnlZzOUaR2wyCI7pAWeZHgt3Z5R/6cb/hfbuIP0VZdXhW3j0u2Tn3aFVq15DkuwbldEesREQEREBRVXRPZ/F4afRSry8XBQY5yjUnPZNqhrtHzo/pkP9FzmupZ4BNA+N2p8b4z95paVy5JGWktOtpLTvBsVMObzq/qJeURFLwiIiAiIgIiICIiAiIgIiIJqKoMUkcg1sex/wCEg+i6VzgAlpXkaf4WyDusfJcyLpDNKb/yMm05OnFTtjO9rcB8lEvfwbe7QZsy3aFkKxDNaS2g7DZZcFDovqIiAiIgIiIIaf3h1Odx0+q5tzzpOZrqtmq00jh8rzjbwcF0kzQ9w6w0+YPotG8sdJzeUS63tIopO8YmH8qmHj5td0iWDIiKXLEREBERAREQEREBERAREQFvbkZq8eT8H8qWVnc6zxxcVolbX5CqzTVxHqilA8Wu/Sol6eJbWWGUUA5uplb1Pd4E3HmswjOgLEsrNwVhPxNY709FlNI67QoddMiIgIiICIiCF+h7e0Ob5H0K1Zy60f8A8kv/AGxHg5v6vFbTqPdPU5vHR6rCuWWj5zJ+LbFLHJ3G7D+YHuRhyK7xWaJREVnGEREBERAREQEREBERAREQFnHI7V83lFrb252KWPeRZ4/KVg6vOZtXzNdSP1WmjB3OOE8CVDTFbxvEt4Z3MwyQP+Zh4EeqveS33YFb88Irwh3wvae46PUKXIEt2BQ7i8IiICIiAiIgiqRdrtxVoz0pueyfVtAuTBI8Dta3GLd4V7KgjZijwnqcw8Woi0biYcrIp66n5qWSP4Hvj/C4j0UCs4E+hERAREQEREBERAREQEREBemPLSCNBBBB7RpC8og6arXiooi8e/C2Ud7Q8KgzXmu0L5yd1PP5Mpr6bRuhP3CWeQVJm27C4tOwkeBsqu9Sd1iWZIvjSvqLCIiAiIgKGDW8fav4gH6qZQt0PPa0HwJ+qDnflEo+ZyjVN2OkMo/qAPPElY4thctlJgrY5LaJIG6ftMc4HgWrXqlxM1fHJaBERSyEREBERAREQEREBFLTUz5TaNj5D1MaXHwCvlHmPlGW2CklAO1+GMf3kKF6472+RLHkWwKLkkrn+0fBDvcXnwaLcVfqHkbYPbVb3dkcQbxcT5JttXi5Z60r+RKrxUcsf8uYnue1p8wVcmDm6uVv2sQ+9p9VdM1c06fJok5jnCZMGMvfivhvaw1DpFW/LwDatrh7zG33gkfRQ6eKs1pFZZXCbgL2qeiddoVQjQREQEREBQyaHMO9viL+gUyhqtAB6i09wOnhdBrXl0pLw0stujI+K/ztxD8hWnl0Dyr0XPZOlsLmN0co0X1OseDitJ0ObVbP7KlqHjr5sgfidYKXL5WO05PUbWpFmdFyX5SktijjhHW+Vvk25V/ouRuQ+2q2N7GRF3FxHkm2VeNlnpq1FvGi5JKFntHzzHteGDwaAeKvdLmVkyn0img3yXf+clNtq8K/cw51iYXGzQXHqAJPgFeaLNCvm9nSTkdbmYB4vst//wDtaKnFmvhZ2MA8mhUU+elM3oiSTc23EqNta8GvctV0PJVlCTpiGEfalDj4Mv5q/UXI0f8AerO6OH9TneiyabPhx9nB3uf6AKhlznrH9HAzcy/E3RtHFxR0no+SnJ7LYxNMftSlo8GWV7ps18m02ltPTMtteA4+L7lYm+Wsl6Usp7L2HgF5ZkJ7tdzv0o2rStfkM2fl+jhFhJGANjBf8osqCfPaAdBkkndhHFWWDNo7QrhBm0OpFkM2e0p9nA0drnE8AAqKXOGtk1ODPlYPM3WRQ5vNGxVsWR2DYEGDPZVS9OWV33iB4BVmSsjPDrm6zdlA0bFM2Bo2II6JmFoVSgCICIiAiIgKOdt2kdhUi+FBRyZUhY0F8jW6ATpVrqM8aVuovf8AKw+ZsvuWcl84rTFmz2IJZ8+P5cDj2udbgFQy52Vb+i2Nm5tzxV4hzcaNiroshsGwIMOkrK2XXLJuH8PkohkeV/SLnbyStgx5MYNgU7aVo2IMCgzaPUrhBmz1hZiIwNi9WQY5Dm60bFWxZFYNgV3RBRR5OYNinbTNGxTIg8iMdS+2X1EBERAREQEREBERAREQEREHwhMKIg+oiICIiAiIgIiICIiAiIgIiICIiAiIg//Z"/>
          <p:cNvSpPr>
            <a:spLocks noChangeAspect="1" noChangeArrowheads="1"/>
          </p:cNvSpPr>
          <p:nvPr/>
        </p:nvSpPr>
        <p:spPr bwMode="auto">
          <a:xfrm>
            <a:off x="520700" y="133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a-IE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494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9504"/>
            <a:ext cx="151216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2" y="267494"/>
            <a:ext cx="1438275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7494"/>
            <a:ext cx="1524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2" y="3075806"/>
            <a:ext cx="2212975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2" y="3075808"/>
            <a:ext cx="1939925" cy="189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AutoShape 20" descr="data:image/jpeg;base64,/9j/4AAQSkZJRgABAQAAAQABAAD/2wCEAAkGBggGEBMIBwgSEBAQEQ8XERAQFhMUGRMWHxYZFRUQFR4ZGycjHCUkJRUeIDEsLyc1OC4uFyo4NTw2NzI3LSsBCQoKBQUFDQUFDSkYEhgpKSkpKSkpKSkpKSkpKSkpKSkpKSkpKSkpKSkpKSkpKSkpKSkpKSkpKSkpKSkpKSkpKf/AABEIAQsAvQMBIgACEQEDEQH/xAAbAAEBAAMBAQEAAAAAAAAAAAAABQMEBgIBB//EADMQAAICAQQBAgQFAwMFAAAAAAABAgMRBAUSIQYTMSJBUWEUFTJCgRYjcSRTggczcqHR/8QAFAEBAAAAAAAAAAAAAAAAAAAAAP/EABQRAQAAAAAAAAAAAAAAAAAAAAD/2gAMAwEAAhEDEQA/AP3EAAAAAAAAAAAAAAAAAAAAAAAAAAAAAAAAAAAAAAAAAAAAAAAAAAAAAAAAAAAAAAAAAAAAAAAAAAAAAAAAAAAAAAAAAAAAAAAAAAAAAAAAAAAAAAAAAAAAAAAAAAAAAAAAAAAAAAAAAAAAAAAAAAAAAAAAAAAAAAAAAAAAABzkfOttWpu229Srlp5TVk3xcVj0eLeG2ub1MYx6+Jxkvl3ml5vsEcye5wwouTaU2uKrstcspYfw0zf/AAf0AunO7v5jXs9ltF2gtl6FEbpSi6+63KUE0nL3zF9fdHr+uNohB2X2ShKM74+nxlKUnXfLTtx45TzKDa7zh5eDX125+K6yc56myNk7K5VT4xtm5VwlzaxFP4U5Zz7e/fuBT03k+2a7lHRalWThXObglJNKOOSfJLDXJJp9rKJ1H/UDZ7q6tTKxwjZGuU+aklSpab8WlOWOLahhtJt9mXT/ANObbFXadxrhrGoJx9TFrlPin9Mt2YUvuu8EqrcfDq4U17dUrFO/SKuNSsTg3XTpqru8cUq9RVHPzjJYz7AXNF5XodfZdpKeXqUc2otNepFV1WOyD9sf6iCfzTftjDertPnu07nVHUzlKlWOtQVizycqqbUlwz8tRCPf7s4yu3P0mt8f2266jS7V6TothpbJxcUl6kdNBYXLOJR9Je2c1Y+mfNc/A+EL4KpQhFuEsWrChVC1ZeM9V6eEln9tax0BTXnu0WScKLXNKiy1SSaTUVylDDxJdNSzjGGnnsyvzjYoRlO7XqHBfGnGfXVkpe0e8KmbbXtwZHlV4WlH0NLXNqUK8JWJw5Wfg+Lcsce4yhh4bUWlkw30eL7k517dRdmqmeoc9HKyM58HNeiu1Jyza5JY7cl/hh00/IavWu0tNEp/hVS75LCUFNOXSfcuMVyf2axl9LSfnm0YnON/UanZDkpQdkVCVjcVJJ4xHOWsNPK6NSvyPxnWc9fdYlmiErbU5uE6uV0IObh1LDqteJLMcPKTJ2t3XxGFU/W2zl6fq1TofT4ULUVxcU5YksaWxRafyecPOA7Tbt00u6xdujuU1GUoSx+2aeJQ/wAp9G2cztHkOwaaU6dMvSnKxKWVOXOa9WEY8u8vjpZdfLjj36M+o8y0Wk1U9rvpsTrdSlakpQTnBzhnD5LLXBddylFL3QF8HO0eebRqJyqjbiMeXGzpqzENPYvTUcyllauK9spxeflmxoNz0u5qUtHbzUJSjLqSxKMpQlF5XunBoDaAAAAAAAAAAEjUeJ7Pq5Tuu0MXOyU5SlmablJVpyyn1/2a39nXFrtJmvPwjar5WWauNlyulKUoWWTccuMq3hZ6+CyUPvGTTz7l8ARJ+GbHY3ZLb48pc8vlP3lOVkn+r35WSln6szV+M7bp362j06ptxao21/qhyWG4qWY9Y6TTS+hVAEufjO1WwoonpFx0vD0Em4+nxcXHHFr2dcX/AMTBV4bsel4zp26KdbrceLmv0el6a/V3j8PVjP8AtotnyUVJcX8/4A4HWeVbBpPUr3Haba5T1Ctti2nm6LuVNianh5/ANJrpcY5+3rQ0eI66dele1KuNmnucZWT4xxFx0VlP6+3iXBfVZ9srPS1eI7JVFVx26GFGSXLMumpRxlt/KckvopvHuzZ02w7dpHyp0sV0kk8yUf054ptqOeEW8e7im+wOK12/eMbO7fx+y21OMpytw8qThbZqa7PhsxPNkZ4f7Z8l12bfjmq8au1Eto2/bJVWSp1EJZlJfDCz0LIxbl2lKvGV38Oek8voa/ENkrXD8ug1/c/XmeeUeEk+Tecptfy/qbGl2DbdFNajT6OMZrliSznMv1T7/c/nL3fzYGrqvDdj1mfxGgjLmpKfxT+LLsb5Yl3n17Pf/cZ9t8O2O/l6u3xfJzcsufbl6vL5/P8AEWv/ADbJ+7LIAkR8V2yuSsp06j/chOUVhqcoznbCUuSbTjOxzTTTz79dGzZse32ytts0ycr/AEfVeZfE6+6pe/Ti+017NG8AIsfDdihh17dGLi04uLnFxa9LEotPp/6evtd/20UNBt1W3Kfp9ysslOybUU5yaSy+KS6UYx9vaPeX2bQAAAAAAAAAAAAAAAAAAAAAAAAAAAAAAAAAAAAAAAAAAACXue76nQ+p+H2y251xpceOUrHKfGcYvD7impffP2Zgr8lnbJ1Q2bVNqUU3wikm8Yy3LrqWfsi2AI35/qeMpfk2o5KuuSjhYbkq24Z98rm0+v2M8T8g1npLUVbJe221KuXwyXwcuSwnlZ+H65+Xvi4AIEfJ9S+5bBq11HPwL37yl337df8AvHzz2b7qYNJbNqGnH5KOU+coYazhdR5Zz7SRYAEO3yHVaeUo27LqJRTtUZVLnlRlKKbXWOXFNf8Al9O37h5BfdGTr2bUqUYWuKsjGKk4xyo5y/1ey6LIAi3+Q31KuyGz6ianK1SUVFyhx6y0m1239fk/pgyT3vUVycXtN7Sxx4qLz8EZ5eWku24+/vH6FYAR5eQWwfH8m1bXKSyoQft8/wBfs/kz7PfNSuPDZ7/iqlZLkkuPwSkqus/E2ksff3+TrgCNRvuqvhGz8nvhLkozjNYx8EpcljLazFRzhdzXt2eP6luy87Hq8JP9kcvpvr4u/p/JcAEF+S6upr1di1DTrqkvTXJ8pQUpVvKWOPtnPuUtr189xg7bdJZS1Oa4WrDwn8Mv5WH/ADg3AAAAAAAAAAAAAAAAAAAAAAAAAAAAAAAAAAAAAAAAAAAAAAAAAAAAAAAAAAAAAAAAAAAAAAAAAAAAAAAAAAAAAAAAAAAAAAAAAAAAAAAAAAAAAAAAAAAAAAAAAAAAAAAAAAAAAAAAAAAAAAAAAAAAAAAAAAAAAAAAAAAAAAAAAAAAAAAAAAAAAAAAAAAAAA1tfZqq4p6KpTnyh1J4XHkub918s4++ANkEOe4b7U4v8qjOLhW5cZxTjJxXOPbeeLy8pPPsvq/up1++5i9LtcHF1RlJTmk4zxJutPK5d4WcL/4FsGtt9mqtrU9fTGuzMswi+SS5PHf+MM2Q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673100" y="292101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a-IE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4" y="2715768"/>
            <a:ext cx="1614487" cy="228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8554</TotalTime>
  <Words>1812</Words>
  <Application>Microsoft Office PowerPoint</Application>
  <PresentationFormat>On-screen Show (16:9)</PresentationFormat>
  <Paragraphs>212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1_Office Theme</vt:lpstr>
      <vt:lpstr>2_Office Theme</vt:lpstr>
      <vt:lpstr>What can we expect of Board Directors?  </vt:lpstr>
      <vt:lpstr>The presentation will examine:</vt:lpstr>
      <vt:lpstr>I. Background</vt:lpstr>
      <vt:lpstr>PowerPoint Presentation</vt:lpstr>
      <vt:lpstr>PowerPoint Presentation</vt:lpstr>
      <vt:lpstr>PowerPoint Presentation</vt:lpstr>
      <vt:lpstr>RiskMetrics Study on Monitoring and Enforcement Practices in Corporate Governance in the Member States (2009)</vt:lpstr>
      <vt:lpstr>Influencing Factors</vt:lpstr>
      <vt:lpstr>PowerPoint Presentation</vt:lpstr>
      <vt:lpstr>Global Corporate Governance Failings in Financial Institutions  </vt:lpstr>
      <vt:lpstr>II. Role of the Board</vt:lpstr>
      <vt:lpstr>PowerPoint Presentation</vt:lpstr>
      <vt:lpstr>PowerPoint Presentation</vt:lpstr>
      <vt:lpstr>We expect [non-executive directors] to act as:</vt:lpstr>
      <vt:lpstr>III. Board Composition</vt:lpstr>
      <vt:lpstr>PowerPoint Presentation</vt:lpstr>
      <vt:lpstr>CRD IV</vt:lpstr>
      <vt:lpstr>We expect [non-executive directors] to be:</vt:lpstr>
      <vt:lpstr>PowerPoint Presentation</vt:lpstr>
      <vt:lpstr>We expect Diversity in our Boards</vt:lpstr>
      <vt:lpstr>PowerPoint Presentation</vt:lpstr>
      <vt:lpstr>Will these boards work?</vt:lpstr>
      <vt:lpstr>House of Lords  &amp; House of Commons Parliamentary Commission on Banking Standards  ‘An accident waiting to happen’: The failure of HBOS</vt:lpstr>
      <vt:lpstr>Parliamentary Commission on Banking Standards Conclusions</vt:lpstr>
      <vt:lpstr>Milgram (1974)</vt:lpstr>
      <vt:lpstr>8 Symptoms of Group-Think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a ‘Comply or Explain’ Approach Inspire an Effective Commitment to Board Diversity?</dc:title>
  <dc:creator>Administrator</dc:creator>
  <cp:lastModifiedBy>Alan</cp:lastModifiedBy>
  <cp:revision>369</cp:revision>
  <cp:lastPrinted>2013-05-15T14:47:27Z</cp:lastPrinted>
  <dcterms:created xsi:type="dcterms:W3CDTF">2013-03-18T18:11:28Z</dcterms:created>
  <dcterms:modified xsi:type="dcterms:W3CDTF">2014-03-25T00:27:03Z</dcterms:modified>
</cp:coreProperties>
</file>