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0" r:id="rId1"/>
  </p:sldMasterIdLst>
  <p:notesMasterIdLst>
    <p:notesMasterId r:id="rId37"/>
  </p:notesMasterIdLst>
  <p:handoutMasterIdLst>
    <p:handoutMasterId r:id="rId38"/>
  </p:handoutMasterIdLst>
  <p:sldIdLst>
    <p:sldId id="336" r:id="rId2"/>
    <p:sldId id="422" r:id="rId3"/>
    <p:sldId id="423" r:id="rId4"/>
    <p:sldId id="479" r:id="rId5"/>
    <p:sldId id="441" r:id="rId6"/>
    <p:sldId id="399" r:id="rId7"/>
    <p:sldId id="400" r:id="rId8"/>
    <p:sldId id="401" r:id="rId9"/>
    <p:sldId id="444" r:id="rId10"/>
    <p:sldId id="445" r:id="rId11"/>
    <p:sldId id="475" r:id="rId12"/>
    <p:sldId id="402" r:id="rId13"/>
    <p:sldId id="483" r:id="rId14"/>
    <p:sldId id="481" r:id="rId15"/>
    <p:sldId id="449" r:id="rId16"/>
    <p:sldId id="465" r:id="rId17"/>
    <p:sldId id="455" r:id="rId18"/>
    <p:sldId id="459" r:id="rId19"/>
    <p:sldId id="478" r:id="rId20"/>
    <p:sldId id="460" r:id="rId21"/>
    <p:sldId id="469" r:id="rId22"/>
    <p:sldId id="468" r:id="rId23"/>
    <p:sldId id="467" r:id="rId24"/>
    <p:sldId id="470" r:id="rId25"/>
    <p:sldId id="466" r:id="rId26"/>
    <p:sldId id="471" r:id="rId27"/>
    <p:sldId id="409" r:id="rId28"/>
    <p:sldId id="373" r:id="rId29"/>
    <p:sldId id="473" r:id="rId30"/>
    <p:sldId id="410" r:id="rId31"/>
    <p:sldId id="375" r:id="rId32"/>
    <p:sldId id="474" r:id="rId33"/>
    <p:sldId id="480" r:id="rId34"/>
    <p:sldId id="411" r:id="rId35"/>
    <p:sldId id="434" r:id="rId36"/>
  </p:sldIdLst>
  <p:sldSz cx="9144000" cy="6858000" type="screen4x3"/>
  <p:notesSz cx="6858000" cy="99472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ian J. Resick" initials="CJR" lastIdx="1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gray" frameSlides="1"/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-1686" y="-558"/>
      </p:cViewPr>
      <p:guideLst>
        <p:guide orient="horz" pos="317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Work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ohnnyjones:Documents:Mumchart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johnnyjones:Documents:Mumcharts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Workbook1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Workbook1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25"/>
      <c:rotY val="3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Sheet1!$N$1</c:f>
              <c:strCache>
                <c:ptCount val="1"/>
                <c:pt idx="0">
                  <c:v>Ireland</c:v>
                </c:pt>
              </c:strCache>
            </c:strRef>
          </c:tx>
          <c:invertIfNegative val="0"/>
          <c:cat>
            <c:strRef>
              <c:f>Sheet1!$M$2:$M$6</c:f>
              <c:strCache>
                <c:ptCount val="5"/>
                <c:pt idx="0">
                  <c:v>Humane Orientated</c:v>
                </c:pt>
                <c:pt idx="1">
                  <c:v>Autonomous</c:v>
                </c:pt>
                <c:pt idx="2">
                  <c:v>Team-Orientated</c:v>
                </c:pt>
                <c:pt idx="3">
                  <c:v>Participative</c:v>
                </c:pt>
                <c:pt idx="4">
                  <c:v>Self Protective</c:v>
                </c:pt>
              </c:strCache>
            </c:strRef>
          </c:cat>
          <c:val>
            <c:numRef>
              <c:f>Sheet1!$N$2:$N$6</c:f>
              <c:numCache>
                <c:formatCode>General</c:formatCode>
                <c:ptCount val="5"/>
                <c:pt idx="0">
                  <c:v>5.85</c:v>
                </c:pt>
                <c:pt idx="1">
                  <c:v>3</c:v>
                </c:pt>
                <c:pt idx="2">
                  <c:v>6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Sheet1!$O$1</c:f>
              <c:strCache>
                <c:ptCount val="1"/>
                <c:pt idx="0">
                  <c:v>Germany</c:v>
                </c:pt>
              </c:strCache>
            </c:strRef>
          </c:tx>
          <c:invertIfNegative val="0"/>
          <c:cat>
            <c:strRef>
              <c:f>Sheet1!$M$2:$M$6</c:f>
              <c:strCache>
                <c:ptCount val="5"/>
                <c:pt idx="0">
                  <c:v>Humane Orientated</c:v>
                </c:pt>
                <c:pt idx="1">
                  <c:v>Autonomous</c:v>
                </c:pt>
                <c:pt idx="2">
                  <c:v>Team-Orientated</c:v>
                </c:pt>
                <c:pt idx="3">
                  <c:v>Participative</c:v>
                </c:pt>
                <c:pt idx="4">
                  <c:v>Self Protective</c:v>
                </c:pt>
              </c:strCache>
            </c:strRef>
          </c:cat>
          <c:val>
            <c:numRef>
              <c:f>Sheet1!$O$2:$O$6</c:f>
              <c:numCache>
                <c:formatCode>General</c:formatCode>
                <c:ptCount val="5"/>
                <c:pt idx="0">
                  <c:v>3</c:v>
                </c:pt>
                <c:pt idx="1">
                  <c:v>6</c:v>
                </c:pt>
                <c:pt idx="2">
                  <c:v>2.5</c:v>
                </c:pt>
                <c:pt idx="3">
                  <c:v>6.1</c:v>
                </c:pt>
                <c:pt idx="4">
                  <c:v>2.96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249344"/>
        <c:axId val="81605760"/>
        <c:axId val="0"/>
      </c:bar3DChart>
      <c:catAx>
        <c:axId val="78249344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81605760"/>
        <c:crosses val="autoZero"/>
        <c:auto val="1"/>
        <c:lblAlgn val="ctr"/>
        <c:lblOffset val="100"/>
        <c:noMultiLvlLbl val="0"/>
      </c:catAx>
      <c:valAx>
        <c:axId val="816057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782493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 rtl="0">
            <a:defRPr sz="2000">
              <a:latin typeface="Trebuchet MS" panose="020B0603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Sheet1!$Z$1</c:f>
              <c:strCache>
                <c:ptCount val="1"/>
                <c:pt idx="0">
                  <c:v>Ireland</c:v>
                </c:pt>
              </c:strCache>
            </c:strRef>
          </c:tx>
          <c:invertIfNegative val="0"/>
          <c:cat>
            <c:strRef>
              <c:f>Sheet1!$Y$2:$Y$5</c:f>
              <c:strCache>
                <c:ptCount val="4"/>
                <c:pt idx="0">
                  <c:v>Uncertaincy Avoidance</c:v>
                </c:pt>
                <c:pt idx="1">
                  <c:v>Assertiveness</c:v>
                </c:pt>
                <c:pt idx="2">
                  <c:v>Humane Orientation</c:v>
                </c:pt>
                <c:pt idx="3">
                  <c:v>Collectivism</c:v>
                </c:pt>
              </c:strCache>
            </c:strRef>
          </c:cat>
          <c:val>
            <c:numRef>
              <c:f>Sheet1!$Z$2:$Z$5</c:f>
              <c:numCache>
                <c:formatCode>General</c:formatCode>
                <c:ptCount val="4"/>
                <c:pt idx="0">
                  <c:v>20</c:v>
                </c:pt>
                <c:pt idx="1">
                  <c:v>40</c:v>
                </c:pt>
                <c:pt idx="2">
                  <c:v>59</c:v>
                </c:pt>
                <c:pt idx="3">
                  <c:v>51</c:v>
                </c:pt>
              </c:numCache>
            </c:numRef>
          </c:val>
        </c:ser>
        <c:ser>
          <c:idx val="1"/>
          <c:order val="1"/>
          <c:tx>
            <c:strRef>
              <c:f>Sheet1!$AA$1</c:f>
              <c:strCache>
                <c:ptCount val="1"/>
                <c:pt idx="0">
                  <c:v>Germany</c:v>
                </c:pt>
              </c:strCache>
            </c:strRef>
          </c:tx>
          <c:invertIfNegative val="0"/>
          <c:cat>
            <c:strRef>
              <c:f>Sheet1!$Y$2:$Y$5</c:f>
              <c:strCache>
                <c:ptCount val="4"/>
                <c:pt idx="0">
                  <c:v>Uncertaincy Avoidance</c:v>
                </c:pt>
                <c:pt idx="1">
                  <c:v>Assertiveness</c:v>
                </c:pt>
                <c:pt idx="2">
                  <c:v>Humane Orientation</c:v>
                </c:pt>
                <c:pt idx="3">
                  <c:v>Collectivism</c:v>
                </c:pt>
              </c:strCache>
            </c:strRef>
          </c:cat>
          <c:val>
            <c:numRef>
              <c:f>Sheet1!$AA$2:$AA$5</c:f>
              <c:numCache>
                <c:formatCode>General</c:formatCode>
                <c:ptCount val="4"/>
                <c:pt idx="0">
                  <c:v>57</c:v>
                </c:pt>
                <c:pt idx="1">
                  <c:v>52</c:v>
                </c:pt>
                <c:pt idx="2">
                  <c:v>1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6997376"/>
        <c:axId val="76999296"/>
        <c:axId val="0"/>
      </c:bar3DChart>
      <c:catAx>
        <c:axId val="769973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76999296"/>
        <c:crosses val="autoZero"/>
        <c:auto val="1"/>
        <c:lblAlgn val="ctr"/>
        <c:lblOffset val="100"/>
        <c:noMultiLvlLbl val="0"/>
      </c:catAx>
      <c:valAx>
        <c:axId val="76999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69973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Sheet1!$T$12</c:f>
              <c:strCache>
                <c:ptCount val="1"/>
                <c:pt idx="0">
                  <c:v>Ireland</c:v>
                </c:pt>
              </c:strCache>
            </c:strRef>
          </c:tx>
          <c:invertIfNegative val="0"/>
          <c:cat>
            <c:strRef>
              <c:f>Sheet1!$S$13:$S$20</c:f>
              <c:strCache>
                <c:ptCount val="8"/>
                <c:pt idx="0">
                  <c:v>Honest</c:v>
                </c:pt>
                <c:pt idx="1">
                  <c:v>Fair/Just</c:v>
                </c:pt>
                <c:pt idx="2">
                  <c:v>Word-Action Consistency</c:v>
                </c:pt>
                <c:pt idx="3">
                  <c:v>Consideration for Others</c:v>
                </c:pt>
                <c:pt idx="4">
                  <c:v>Value-Behaviour Consistency</c:v>
                </c:pt>
                <c:pt idx="5">
                  <c:v>Strong Moral Code</c:v>
                </c:pt>
                <c:pt idx="6">
                  <c:v>Abides by Rules</c:v>
                </c:pt>
                <c:pt idx="7">
                  <c:v>Openess/Transparency</c:v>
                </c:pt>
              </c:strCache>
            </c:strRef>
          </c:cat>
          <c:val>
            <c:numRef>
              <c:f>Sheet1!$T$13:$T$20</c:f>
              <c:numCache>
                <c:formatCode>0.00%</c:formatCode>
                <c:ptCount val="8"/>
                <c:pt idx="0">
                  <c:v>0.81500000000000061</c:v>
                </c:pt>
                <c:pt idx="1">
                  <c:v>0.29600000000000032</c:v>
                </c:pt>
                <c:pt idx="2">
                  <c:v>0.40700000000000008</c:v>
                </c:pt>
                <c:pt idx="3" formatCode="0%">
                  <c:v>0.37000000000000038</c:v>
                </c:pt>
                <c:pt idx="4">
                  <c:v>0.85200000000000065</c:v>
                </c:pt>
                <c:pt idx="5" formatCode="0%">
                  <c:v>0.63000000000000089</c:v>
                </c:pt>
                <c:pt idx="6" formatCode="0%">
                  <c:v>0</c:v>
                </c:pt>
                <c:pt idx="7">
                  <c:v>0.48100000000000032</c:v>
                </c:pt>
              </c:numCache>
            </c:numRef>
          </c:val>
        </c:ser>
        <c:ser>
          <c:idx val="1"/>
          <c:order val="1"/>
          <c:tx>
            <c:strRef>
              <c:f>Sheet1!$U$12</c:f>
              <c:strCache>
                <c:ptCount val="1"/>
                <c:pt idx="0">
                  <c:v>Germany</c:v>
                </c:pt>
              </c:strCache>
            </c:strRef>
          </c:tx>
          <c:invertIfNegative val="0"/>
          <c:cat>
            <c:strRef>
              <c:f>Sheet1!$S$13:$S$20</c:f>
              <c:strCache>
                <c:ptCount val="8"/>
                <c:pt idx="0">
                  <c:v>Honest</c:v>
                </c:pt>
                <c:pt idx="1">
                  <c:v>Fair/Just</c:v>
                </c:pt>
                <c:pt idx="2">
                  <c:v>Word-Action Consistency</c:v>
                </c:pt>
                <c:pt idx="3">
                  <c:v>Consideration for Others</c:v>
                </c:pt>
                <c:pt idx="4">
                  <c:v>Value-Behaviour Consistency</c:v>
                </c:pt>
                <c:pt idx="5">
                  <c:v>Strong Moral Code</c:v>
                </c:pt>
                <c:pt idx="6">
                  <c:v>Abides by Rules</c:v>
                </c:pt>
                <c:pt idx="7">
                  <c:v>Openess/Transparency</c:v>
                </c:pt>
              </c:strCache>
            </c:strRef>
          </c:cat>
          <c:val>
            <c:numRef>
              <c:f>Sheet1!$U$13:$U$20</c:f>
              <c:numCache>
                <c:formatCode>0.00%</c:formatCode>
                <c:ptCount val="8"/>
                <c:pt idx="0">
                  <c:v>0.55600000000000005</c:v>
                </c:pt>
                <c:pt idx="1">
                  <c:v>0.40700000000000008</c:v>
                </c:pt>
                <c:pt idx="2">
                  <c:v>0.40700000000000008</c:v>
                </c:pt>
                <c:pt idx="3">
                  <c:v>0.77800000000000102</c:v>
                </c:pt>
                <c:pt idx="4" formatCode="0%">
                  <c:v>0.63000000000000089</c:v>
                </c:pt>
                <c:pt idx="5">
                  <c:v>0.44400000000000001</c:v>
                </c:pt>
                <c:pt idx="6" formatCode="0%">
                  <c:v>0.37000000000000038</c:v>
                </c:pt>
                <c:pt idx="7" formatCode="0%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256128"/>
        <c:axId val="70257664"/>
      </c:barChart>
      <c:catAx>
        <c:axId val="70256128"/>
        <c:scaling>
          <c:orientation val="minMax"/>
        </c:scaling>
        <c:delete val="0"/>
        <c:axPos val="b"/>
        <c:majorTickMark val="out"/>
        <c:minorTickMark val="none"/>
        <c:tickLblPos val="nextTo"/>
        <c:crossAx val="70257664"/>
        <c:crosses val="autoZero"/>
        <c:auto val="1"/>
        <c:lblAlgn val="ctr"/>
        <c:lblOffset val="100"/>
        <c:noMultiLvlLbl val="0"/>
      </c:catAx>
      <c:valAx>
        <c:axId val="7025766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02561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/>
            </a:pPr>
            <a:endParaRPr lang="en-US" sz="1800" dirty="0"/>
          </a:p>
        </c:rich>
      </c:tx>
      <c:layout>
        <c:manualLayout>
          <c:xMode val="edge"/>
          <c:yMode val="edge"/>
          <c:x val="0.31231092641197705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Ireland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Character</c:v>
                </c:pt>
                <c:pt idx="1">
                  <c:v>Consideration for Others</c:v>
                </c:pt>
                <c:pt idx="2">
                  <c:v>Fairness</c:v>
                </c:pt>
                <c:pt idx="3">
                  <c:v>Accountability</c:v>
                </c:pt>
                <c:pt idx="4">
                  <c:v>Collective Orientation</c:v>
                </c:pt>
                <c:pt idx="5">
                  <c:v>Openess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0.79300000000000004</c:v>
                </c:pt>
                <c:pt idx="1">
                  <c:v>0.34500000000000036</c:v>
                </c:pt>
                <c:pt idx="2">
                  <c:v>0.27600000000000002</c:v>
                </c:pt>
                <c:pt idx="3">
                  <c:v>0.57700000000000062</c:v>
                </c:pt>
                <c:pt idx="4">
                  <c:v>0.37900000000000106</c:v>
                </c:pt>
                <c:pt idx="5">
                  <c:v>0.37900000000000106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Germany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Character</c:v>
                </c:pt>
                <c:pt idx="1">
                  <c:v>Consideration for Others</c:v>
                </c:pt>
                <c:pt idx="2">
                  <c:v>Fairness</c:v>
                </c:pt>
                <c:pt idx="3">
                  <c:v>Accountability</c:v>
                </c:pt>
                <c:pt idx="4">
                  <c:v>Collective Orientation</c:v>
                </c:pt>
                <c:pt idx="5">
                  <c:v>Openess</c:v>
                </c:pt>
              </c:strCache>
            </c:strRef>
          </c:cat>
          <c:val>
            <c:numRef>
              <c:f>Sheet1!$C$2:$C$7</c:f>
              <c:numCache>
                <c:formatCode>0.00%</c:formatCode>
                <c:ptCount val="6"/>
                <c:pt idx="0" formatCode="0%">
                  <c:v>0.5</c:v>
                </c:pt>
                <c:pt idx="1">
                  <c:v>0.72700000000000065</c:v>
                </c:pt>
                <c:pt idx="2">
                  <c:v>0.45500000000000002</c:v>
                </c:pt>
                <c:pt idx="3">
                  <c:v>0.31800000000000106</c:v>
                </c:pt>
                <c:pt idx="4">
                  <c:v>0.63600000000000212</c:v>
                </c:pt>
                <c:pt idx="5">
                  <c:v>0.18200000000000024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404224"/>
        <c:axId val="78434688"/>
      </c:barChart>
      <c:catAx>
        <c:axId val="78404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8434688"/>
        <c:crosses val="autoZero"/>
        <c:auto val="1"/>
        <c:lblAlgn val="ctr"/>
        <c:lblOffset val="100"/>
        <c:noMultiLvlLbl val="0"/>
      </c:catAx>
      <c:valAx>
        <c:axId val="7843468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840422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211423321997506"/>
          <c:y val="0.20429990736452144"/>
          <c:w val="0.60068700787401663"/>
          <c:h val="0.423083989501312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Ireland</c:v>
                </c:pt>
              </c:strCache>
            </c:strRef>
          </c:tx>
          <c:invertIfNegative val="0"/>
          <c:cat>
            <c:strRef>
              <c:f>Sheet1!$G$2:$G$7</c:f>
              <c:strCache>
                <c:ptCount val="6"/>
                <c:pt idx="0">
                  <c:v>Self Interest/ Misusing Power</c:v>
                </c:pt>
                <c:pt idx="1">
                  <c:v>Dishonesty/ Deception</c:v>
                </c:pt>
                <c:pt idx="2">
                  <c:v>Lack Accountability</c:v>
                </c:pt>
                <c:pt idx="3">
                  <c:v>Lack Personal Values</c:v>
                </c:pt>
                <c:pt idx="4">
                  <c:v>Incivility</c:v>
                </c:pt>
                <c:pt idx="5">
                  <c:v>Short Term Focus</c:v>
                </c:pt>
              </c:strCache>
            </c:strRef>
          </c:cat>
          <c:val>
            <c:numRef>
              <c:f>Sheet1!$H$2:$H$7</c:f>
              <c:numCache>
                <c:formatCode>0.00%</c:formatCode>
                <c:ptCount val="6"/>
                <c:pt idx="0">
                  <c:v>0.46200000000000002</c:v>
                </c:pt>
                <c:pt idx="1">
                  <c:v>0.61500000000000177</c:v>
                </c:pt>
                <c:pt idx="2">
                  <c:v>0.30800000000000038</c:v>
                </c:pt>
                <c:pt idx="3">
                  <c:v>0.42500000000000032</c:v>
                </c:pt>
                <c:pt idx="4" formatCode="0%">
                  <c:v>0.46</c:v>
                </c:pt>
                <c:pt idx="5">
                  <c:v>0.30800000000000038</c:v>
                </c:pt>
              </c:numCache>
            </c:numRef>
          </c:val>
        </c:ser>
        <c:ser>
          <c:idx val="1"/>
          <c:order val="1"/>
          <c:tx>
            <c:strRef>
              <c:f>Sheet1!$I$1</c:f>
              <c:strCache>
                <c:ptCount val="1"/>
                <c:pt idx="0">
                  <c:v>Germany</c:v>
                </c:pt>
              </c:strCache>
            </c:strRef>
          </c:tx>
          <c:invertIfNegative val="0"/>
          <c:cat>
            <c:strRef>
              <c:f>Sheet1!$G$2:$G$7</c:f>
              <c:strCache>
                <c:ptCount val="6"/>
                <c:pt idx="0">
                  <c:v>Self Interest/ Misusing Power</c:v>
                </c:pt>
                <c:pt idx="1">
                  <c:v>Dishonesty/ Deception</c:v>
                </c:pt>
                <c:pt idx="2">
                  <c:v>Lack Accountability</c:v>
                </c:pt>
                <c:pt idx="3">
                  <c:v>Lack Personal Values</c:v>
                </c:pt>
                <c:pt idx="4">
                  <c:v>Incivility</c:v>
                </c:pt>
                <c:pt idx="5">
                  <c:v>Short Term Focus</c:v>
                </c:pt>
              </c:strCache>
            </c:strRef>
          </c:cat>
          <c:val>
            <c:numRef>
              <c:f>Sheet1!$I$2:$I$7</c:f>
              <c:numCache>
                <c:formatCode>0.00%</c:formatCode>
                <c:ptCount val="6"/>
                <c:pt idx="0">
                  <c:v>0.76200000000000201</c:v>
                </c:pt>
                <c:pt idx="1">
                  <c:v>0.42900000000000038</c:v>
                </c:pt>
                <c:pt idx="2">
                  <c:v>0.33300000000000113</c:v>
                </c:pt>
                <c:pt idx="3">
                  <c:v>0.19000000000000006</c:v>
                </c:pt>
                <c:pt idx="4" formatCode="0%">
                  <c:v>0.86000000000000065</c:v>
                </c:pt>
                <c:pt idx="5" formatCode="0%">
                  <c:v>0.14000000000000001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474624"/>
        <c:axId val="80446592"/>
      </c:barChart>
      <c:catAx>
        <c:axId val="78474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0446592"/>
        <c:crosses val="autoZero"/>
        <c:auto val="1"/>
        <c:lblAlgn val="ctr"/>
        <c:lblOffset val="100"/>
        <c:noMultiLvlLbl val="0"/>
      </c:catAx>
      <c:valAx>
        <c:axId val="8044659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847462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B7108F43-5AAF-4C84-A364-85DDEB9F8A99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6F1F3C20-B6D5-4C83-95E9-F709F5F42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397B6BDC-A5B7-4A22-AF4B-2A5DFD9F1911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ga-IE" noProof="0" smtClean="0"/>
              <a:t>Click to edit Master text styles</a:t>
            </a:r>
          </a:p>
          <a:p>
            <a:pPr lvl="1"/>
            <a:r>
              <a:rPr lang="ga-IE" noProof="0" smtClean="0"/>
              <a:t>Second level</a:t>
            </a:r>
          </a:p>
          <a:p>
            <a:pPr lvl="2"/>
            <a:r>
              <a:rPr lang="ga-IE" noProof="0" smtClean="0"/>
              <a:t>Third level</a:t>
            </a:r>
          </a:p>
          <a:p>
            <a:pPr lvl="3"/>
            <a:r>
              <a:rPr lang="ga-IE" noProof="0" smtClean="0"/>
              <a:t>Fourth level</a:t>
            </a:r>
          </a:p>
          <a:p>
            <a:pPr lvl="4"/>
            <a:r>
              <a:rPr lang="ga-IE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3EFC90D5-4558-4C6F-9B1A-FD49B3C06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89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-"/>
            </a:pPr>
            <a:r>
              <a:rPr lang="en-US" altLang="en-US" smtClean="0">
                <a:ea typeface="ＭＳ Ｐゴシック" pitchFamily="34" charset="-128"/>
              </a:rPr>
              <a:t>Asking the respondents for an example. 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mtClean="0">
                <a:ea typeface="ＭＳ Ｐゴシック" pitchFamily="34" charset="-128"/>
              </a:rPr>
              <a:t> ‘integrity’ – what does this actually mean?</a:t>
            </a:r>
          </a:p>
          <a:p>
            <a:pPr>
              <a:buFontTx/>
              <a:buChar char="-"/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03F7071-13DC-4421-8D70-B59A172F86EF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-"/>
            </a:pPr>
            <a:r>
              <a:rPr lang="en-US" altLang="en-US" smtClean="0">
                <a:ea typeface="ＭＳ Ｐゴシック" pitchFamily="34" charset="-128"/>
              </a:rPr>
              <a:t>Asking the respondents for an example. 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mtClean="0">
                <a:ea typeface="ＭＳ Ｐゴシック" pitchFamily="34" charset="-128"/>
              </a:rPr>
              <a:t> ‘integrity’ – what does this actually mean?</a:t>
            </a:r>
          </a:p>
          <a:p>
            <a:pPr>
              <a:buFontTx/>
              <a:buChar char="-"/>
            </a:pP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03F7071-13DC-4421-8D70-B59A172F86EF}" type="slidenum">
              <a:rPr lang="en-US" altLang="en-US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3D357-35D8-4133-B721-3E1343A0690E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D31F52F-44F6-4F3F-873B-1BFB85484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8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A15CD-FB8A-43D7-964B-DB10BECBDB61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0C693-E62A-40FF-9801-3288B7571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94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87DB0-C058-4E4F-8EC6-477C9CDC5975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DFEB-6E7A-4076-B194-179BE768A7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7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5CD7-3214-4126-9946-31C80A686F01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D5548-2CDD-421F-B51C-6E93BCC80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71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6978E-F26D-4111-98A5-EC292585D0B3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08F69-42D4-4245-97AE-7824972EC1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5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293DD-65AD-4E4B-9F2E-25BCF1A689DF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9FFD3-316E-4E33-8CC7-14092812D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0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1866F-551E-4EF7-83AA-ED042003566D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C24AD-74DC-4BB7-8A67-1EE68A415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88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F5AD2-A92E-4994-A68E-F4A85F2CF8E6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EFE9B-0DC7-4061-A06F-D3D0886DF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4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3C240-B1EB-4F3E-8A81-3EC065CB02B2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71BEA-7928-41BB-9FB5-1CE6F5E70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5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7D1C0-8983-4506-B55F-9E3A31A497F5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70DB-03B6-4B9F-9474-AB5226A39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2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ga-IE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82128-DBAF-4444-AE75-C508B370C796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6A9BC-B2D7-409D-ACF4-0F880A4AC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0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altLang="en-US" smtClean="0"/>
              <a:t>Click to edit Master text styles</a:t>
            </a:r>
          </a:p>
          <a:p>
            <a:pPr lvl="1"/>
            <a:r>
              <a:rPr lang="ga-IE" altLang="en-US" smtClean="0"/>
              <a:t>Second level</a:t>
            </a:r>
          </a:p>
          <a:p>
            <a:pPr lvl="2"/>
            <a:r>
              <a:rPr lang="ga-IE" altLang="en-US" smtClean="0"/>
              <a:t>Third level</a:t>
            </a:r>
          </a:p>
          <a:p>
            <a:pPr lvl="3"/>
            <a:r>
              <a:rPr lang="ga-IE" altLang="en-US" smtClean="0"/>
              <a:t>Fourth level</a:t>
            </a:r>
          </a:p>
          <a:p>
            <a:pPr lvl="4"/>
            <a:r>
              <a:rPr lang="ga-IE" altLang="en-US" smtClean="0"/>
              <a:t>Fifth level</a:t>
            </a:r>
            <a:endParaRPr lang="en-US" alt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accent2"/>
                </a:solidFill>
                <a:latin typeface="Georgia" pitchFamily="18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A6D37C5D-48A7-4223-B125-1A16789B9D57}" type="datetime1">
              <a:rPr lang="en-US"/>
              <a:pPr>
                <a:defRPr/>
              </a:pPr>
              <a:t>3/24/2014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FFFFFF"/>
                </a:solidFill>
                <a:latin typeface="Georgia" pitchFamily="18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E333B597-7C23-4CFD-89FA-D7062598B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pitchFamily="-107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ＭＳ Ｐゴシック" pitchFamily="-107" charset="-128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ＭＳ Ｐゴシック" pitchFamily="-107" charset="-128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ＭＳ Ｐゴシック" pitchFamily="-107" charset="-128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ＭＳ Ｐゴシック" pitchFamily="-107" charset="-128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12738" y="449943"/>
            <a:ext cx="8229600" cy="1799545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Ethical leadership and </a:t>
            </a:r>
            <a:r>
              <a:rPr lang="en-US" altLang="en-US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integrity</a:t>
            </a:r>
            <a:r>
              <a:rPr lang="en-US" altLang="en-US" dirty="0" smtClean="0">
                <a:solidFill>
                  <a:schemeClr val="accent4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/>
            </a:r>
            <a:br>
              <a:rPr lang="en-US" altLang="en-US" dirty="0" smtClean="0">
                <a:solidFill>
                  <a:schemeClr val="accent4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endParaRPr lang="en-US" altLang="en-US" dirty="0" smtClean="0">
              <a:solidFill>
                <a:schemeClr val="accent4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 marL="109537" indent="0">
              <a:buNone/>
              <a:defRPr/>
            </a:pPr>
            <a:r>
              <a:rPr lang="en-US" altLang="en-US" dirty="0">
                <a:ea typeface="ＭＳ Ｐゴシック" pitchFamily="34" charset="-128"/>
              </a:rPr>
              <a:t>	</a:t>
            </a:r>
            <a:r>
              <a:rPr lang="en-US" altLang="en-US" dirty="0" smtClean="0">
                <a:ea typeface="ＭＳ Ｐゴシック" pitchFamily="34" charset="-128"/>
              </a:rPr>
              <a:t>	</a:t>
            </a:r>
            <a:r>
              <a:rPr lang="en-US" altLang="en-US" sz="4000" dirty="0" smtClean="0">
                <a:solidFill>
                  <a:schemeClr val="accent4"/>
                </a:solidFill>
                <a:latin typeface="+mj-lt"/>
                <a:ea typeface="ＭＳ Ｐゴシック" pitchFamily="34" charset="-128"/>
                <a:cs typeface="Times New Roman" panose="02020603050405020304" pitchFamily="18" charset="0"/>
              </a:rPr>
              <a:t>ESRC Seminar</a:t>
            </a:r>
          </a:p>
          <a:p>
            <a:pPr marL="109537" indent="0">
              <a:buNone/>
              <a:defRPr/>
            </a:pPr>
            <a:r>
              <a:rPr lang="en-US" altLang="en-US" sz="4000" dirty="0" smtClean="0">
                <a:solidFill>
                  <a:schemeClr val="accent4"/>
                </a:solidFill>
                <a:latin typeface="+mj-lt"/>
                <a:ea typeface="ＭＳ Ｐゴシック" pitchFamily="34" charset="-128"/>
                <a:cs typeface="Times New Roman" panose="02020603050405020304" pitchFamily="18" charset="0"/>
              </a:rPr>
              <a:t>		Dublin 2014</a:t>
            </a:r>
            <a:endParaRPr lang="en-US" altLang="en-US" sz="4000" dirty="0" smtClean="0">
              <a:solidFill>
                <a:schemeClr val="accent4"/>
              </a:solidFill>
              <a:latin typeface="+mj-lt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109537" indent="0">
              <a:buNone/>
              <a:defRPr/>
            </a:pPr>
            <a:endParaRPr lang="en-US" altLang="en-US" sz="3600" dirty="0">
              <a:latin typeface="+mj-lt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109537" indent="0">
              <a:buFont typeface="Georgia" pitchFamily="18" charset="0"/>
              <a:buNone/>
              <a:defRPr/>
            </a:pPr>
            <a:r>
              <a:rPr lang="en-US" altLang="en-US" sz="3600" dirty="0" smtClean="0">
                <a:latin typeface="+mj-lt"/>
                <a:ea typeface="ＭＳ Ｐゴシック" pitchFamily="34" charset="-128"/>
                <a:cs typeface="Times New Roman" panose="02020603050405020304" pitchFamily="18" charset="0"/>
              </a:rPr>
              <a:t>			</a:t>
            </a:r>
            <a:r>
              <a:rPr lang="en-US" altLang="en-US" sz="3600" dirty="0" smtClean="0">
                <a:latin typeface="+mj-lt"/>
                <a:ea typeface="ＭＳ Ｐゴシック" pitchFamily="34" charset="-128"/>
                <a:cs typeface="Times New Roman" panose="02020603050405020304" pitchFamily="18" charset="0"/>
              </a:rPr>
              <a:t>Mary A. </a:t>
            </a:r>
            <a:r>
              <a:rPr lang="en-US" altLang="en-US" sz="3600" dirty="0" smtClean="0">
                <a:latin typeface="+mj-lt"/>
                <a:ea typeface="ＭＳ Ｐゴシック" pitchFamily="34" charset="-128"/>
                <a:cs typeface="Times New Roman" panose="02020603050405020304" pitchFamily="18" charset="0"/>
              </a:rPr>
              <a:t>Keating</a:t>
            </a:r>
          </a:p>
          <a:p>
            <a:pPr marL="109537" indent="0">
              <a:buFont typeface="Georgia" pitchFamily="18" charset="0"/>
              <a:buNone/>
              <a:defRPr/>
            </a:pPr>
            <a:r>
              <a:rPr lang="en-US" altLang="en-US" sz="3600" dirty="0">
                <a:latin typeface="+mj-lt"/>
                <a:ea typeface="ＭＳ Ｐゴシック" pitchFamily="34" charset="-128"/>
                <a:cs typeface="Times New Roman" panose="02020603050405020304" pitchFamily="18" charset="0"/>
              </a:rPr>
              <a:t>	</a:t>
            </a:r>
            <a:r>
              <a:rPr lang="en-US" altLang="en-US" sz="3600" dirty="0" smtClean="0">
                <a:latin typeface="+mj-lt"/>
                <a:ea typeface="ＭＳ Ｐゴシック" pitchFamily="34" charset="-128"/>
                <a:cs typeface="Times New Roman" panose="02020603050405020304" pitchFamily="18" charset="0"/>
              </a:rPr>
              <a:t>		Trinity College Dublin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30" y="232230"/>
            <a:ext cx="8244114" cy="1465942"/>
          </a:xfrm>
        </p:spPr>
        <p:txBody>
          <a:bodyPr>
            <a:normAutofit/>
          </a:bodyPr>
          <a:lstStyle/>
          <a:p>
            <a:r>
              <a:rPr lang="en-IE" sz="3600" dirty="0" smtClean="0">
                <a:solidFill>
                  <a:schemeClr val="accent4"/>
                </a:solidFill>
              </a:rPr>
              <a:t>Charismatic leadership </a:t>
            </a:r>
            <a:r>
              <a:rPr lang="en-IE" sz="3200" dirty="0" smtClean="0">
                <a:solidFill>
                  <a:schemeClr val="accent4"/>
                </a:solidFill>
              </a:rPr>
              <a:t/>
            </a:r>
            <a:br>
              <a:rPr lang="en-IE" sz="3200" dirty="0" smtClean="0">
                <a:solidFill>
                  <a:schemeClr val="accent4"/>
                </a:solidFill>
              </a:rPr>
            </a:br>
            <a:r>
              <a:rPr lang="en-IE" sz="3200" dirty="0" smtClean="0">
                <a:solidFill>
                  <a:schemeClr val="accent4"/>
                </a:solidFill>
              </a:rPr>
              <a:t>practised differently in Ireland &amp; Germany</a:t>
            </a:r>
            <a:endParaRPr lang="en-US" sz="3200" dirty="0">
              <a:solidFill>
                <a:schemeClr val="accent4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3200" dirty="0" smtClean="0">
                <a:solidFill>
                  <a:srgbClr val="FF0000"/>
                </a:solidFill>
              </a:rPr>
              <a:t>Ireland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34842951"/>
              </p:ext>
            </p:extLst>
          </p:nvPr>
        </p:nvGraphicFramePr>
        <p:xfrm>
          <a:off x="72572" y="1754120"/>
          <a:ext cx="4381274" cy="4752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274"/>
              </a:tblGrid>
              <a:tr h="2832269">
                <a:tc>
                  <a:txBody>
                    <a:bodyPr/>
                    <a:lstStyle/>
                    <a:p>
                      <a:r>
                        <a:rPr lang="en-IE" sz="2400" dirty="0" smtClean="0"/>
                        <a:t>Team-Integration</a:t>
                      </a:r>
                    </a:p>
                    <a:p>
                      <a:r>
                        <a:rPr lang="en-IE" sz="2000" dirty="0" smtClean="0"/>
                        <a:t>Group oriented</a:t>
                      </a:r>
                    </a:p>
                    <a:p>
                      <a:r>
                        <a:rPr lang="en-IE" sz="2000" dirty="0" smtClean="0"/>
                        <a:t>Collaborative</a:t>
                      </a:r>
                    </a:p>
                    <a:p>
                      <a:r>
                        <a:rPr lang="en-IE" sz="2000" dirty="0" smtClean="0"/>
                        <a:t>Diplomatic</a:t>
                      </a:r>
                    </a:p>
                    <a:p>
                      <a:r>
                        <a:rPr lang="en-IE" sz="2000" dirty="0" smtClean="0"/>
                        <a:t>Persuasive</a:t>
                      </a:r>
                    </a:p>
                  </a:txBody>
                  <a:tcPr/>
                </a:tc>
              </a:tr>
              <a:tr h="1879726">
                <a:tc>
                  <a:txBody>
                    <a:bodyPr/>
                    <a:lstStyle/>
                    <a:p>
                      <a:r>
                        <a:rPr lang="en-IE" sz="2000" b="1" dirty="0" smtClean="0"/>
                        <a:t>Humane Oriented</a:t>
                      </a:r>
                    </a:p>
                    <a:p>
                      <a:r>
                        <a:rPr lang="en-IE" sz="2000" dirty="0" smtClean="0"/>
                        <a:t>Kind</a:t>
                      </a:r>
                    </a:p>
                    <a:p>
                      <a:r>
                        <a:rPr lang="en-IE" sz="2000" dirty="0" smtClean="0"/>
                        <a:t>Self-effacing/</a:t>
                      </a:r>
                      <a:r>
                        <a:rPr lang="en-IE" sz="2000" baseline="0" dirty="0" smtClean="0"/>
                        <a:t> does not flaunt authority</a:t>
                      </a:r>
                    </a:p>
                    <a:p>
                      <a:r>
                        <a:rPr lang="en-IE" sz="2000" baseline="0" dirty="0" smtClean="0"/>
                        <a:t>Relational maintenance behaviours</a:t>
                      </a:r>
                    </a:p>
                    <a:p>
                      <a:r>
                        <a:rPr lang="en-IE" sz="2000" baseline="0" dirty="0" smtClean="0"/>
                        <a:t>Social competence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E" sz="2800" dirty="0" smtClean="0">
                <a:solidFill>
                  <a:srgbClr val="FF0000"/>
                </a:solidFill>
              </a:rPr>
              <a:t>Germany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48855249"/>
              </p:ext>
            </p:extLst>
          </p:nvPr>
        </p:nvGraphicFramePr>
        <p:xfrm>
          <a:off x="4645025" y="1741715"/>
          <a:ext cx="4041775" cy="4822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775"/>
              </a:tblGrid>
              <a:tr h="2841081">
                <a:tc>
                  <a:txBody>
                    <a:bodyPr/>
                    <a:lstStyle/>
                    <a:p>
                      <a:r>
                        <a:rPr lang="en-IE" sz="2400" dirty="0" smtClean="0"/>
                        <a:t>Autonomous</a:t>
                      </a:r>
                    </a:p>
                    <a:p>
                      <a:r>
                        <a:rPr lang="en-IE" sz="2000" dirty="0" smtClean="0"/>
                        <a:t>Individualistic</a:t>
                      </a:r>
                    </a:p>
                    <a:p>
                      <a:r>
                        <a:rPr lang="en-IE" sz="2000" dirty="0" smtClean="0"/>
                        <a:t>Independent</a:t>
                      </a:r>
                    </a:p>
                    <a:p>
                      <a:r>
                        <a:rPr lang="en-IE" sz="2000" dirty="0" smtClean="0"/>
                        <a:t>Self-reliance</a:t>
                      </a:r>
                    </a:p>
                    <a:p>
                      <a:r>
                        <a:rPr lang="en-IE" sz="2000" dirty="0" smtClean="0"/>
                        <a:t>Technical competence</a:t>
                      </a:r>
                    </a:p>
                    <a:p>
                      <a:endParaRPr lang="en-IE" sz="2400" dirty="0" smtClean="0"/>
                    </a:p>
                    <a:p>
                      <a:endParaRPr lang="en-US" sz="2400" dirty="0"/>
                    </a:p>
                  </a:txBody>
                  <a:tcPr/>
                </a:tc>
              </a:tr>
              <a:tr h="1975644">
                <a:tc>
                  <a:txBody>
                    <a:bodyPr/>
                    <a:lstStyle/>
                    <a:p>
                      <a:r>
                        <a:rPr lang="en-IE" sz="2400" b="1" dirty="0" smtClean="0"/>
                        <a:t>Participative</a:t>
                      </a:r>
                    </a:p>
                    <a:p>
                      <a:r>
                        <a:rPr lang="en-IE" sz="2000" b="0" dirty="0" smtClean="0"/>
                        <a:t>Egalitarian</a:t>
                      </a:r>
                    </a:p>
                    <a:p>
                      <a:r>
                        <a:rPr lang="en-IE" sz="2000" b="0" dirty="0" smtClean="0"/>
                        <a:t>Delegating</a:t>
                      </a:r>
                      <a:r>
                        <a:rPr lang="en-IE" sz="2000" b="0" baseline="0" dirty="0" smtClean="0"/>
                        <a:t> </a:t>
                      </a:r>
                    </a:p>
                    <a:p>
                      <a:r>
                        <a:rPr lang="en-IE" sz="2000" b="0" baseline="0" dirty="0" smtClean="0"/>
                        <a:t>Consultative</a:t>
                      </a:r>
                    </a:p>
                    <a:p>
                      <a:r>
                        <a:rPr lang="en-IE" sz="2000" b="0" baseline="0" dirty="0" smtClean="0"/>
                        <a:t>Confrontational</a:t>
                      </a:r>
                    </a:p>
                    <a:p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69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449942"/>
            <a:ext cx="8229600" cy="1600200"/>
          </a:xfrm>
        </p:spPr>
        <p:txBody>
          <a:bodyPr/>
          <a:lstStyle/>
          <a:p>
            <a:r>
              <a:rPr lang="en-IE" sz="3200" dirty="0" smtClean="0">
                <a:solidFill>
                  <a:schemeClr val="accent4"/>
                </a:solidFill>
              </a:rPr>
              <a:t>Dimensions of Charismatic /Value based Leadership in Irish Finance ( v Food) companies</a:t>
            </a:r>
            <a:endParaRPr lang="en-IE" sz="3200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GB" sz="3200" dirty="0" smtClean="0"/>
              <a:t>Inspirational</a:t>
            </a:r>
          </a:p>
          <a:p>
            <a:r>
              <a:rPr lang="en-US" altLang="en-GB" sz="3200" dirty="0" smtClean="0"/>
              <a:t>Performance-orientation </a:t>
            </a:r>
            <a:endParaRPr lang="en-US" altLang="en-GB" sz="3200" dirty="0"/>
          </a:p>
          <a:p>
            <a:r>
              <a:rPr lang="en-US" altLang="en-GB" sz="3200" dirty="0" smtClean="0"/>
              <a:t>Visionary</a:t>
            </a:r>
            <a:endParaRPr lang="en-US" altLang="en-GB" sz="3200" dirty="0"/>
          </a:p>
          <a:p>
            <a:r>
              <a:rPr lang="en-US" altLang="en-GB" sz="3200" dirty="0" smtClean="0"/>
              <a:t>Integrity</a:t>
            </a:r>
          </a:p>
          <a:p>
            <a:r>
              <a:rPr lang="en-US" altLang="en-GB" sz="3200" dirty="0" smtClean="0"/>
              <a:t>Self-sacrificial</a:t>
            </a:r>
          </a:p>
          <a:p>
            <a:r>
              <a:rPr lang="en-US" altLang="en-GB" sz="3200" dirty="0" smtClean="0"/>
              <a:t>Decisive</a:t>
            </a:r>
            <a:endParaRPr lang="en-US" altLang="en-GB" sz="3200" dirty="0"/>
          </a:p>
          <a:p>
            <a:endParaRPr lang="en-US" altLang="en-GB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08515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38175"/>
            <a:ext cx="8229600" cy="2209800"/>
          </a:xfrm>
        </p:spPr>
        <p:txBody>
          <a:bodyPr/>
          <a:lstStyle/>
          <a:p>
            <a:pPr>
              <a:defRPr/>
            </a:pPr>
            <a:r>
              <a:rPr lang="en-IE" dirty="0" smtClean="0">
                <a:solidFill>
                  <a:schemeClr val="accent4"/>
                </a:solidFill>
              </a:rPr>
              <a:t>Implications for Leadership practice</a:t>
            </a:r>
            <a:endParaRPr lang="en-IE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088" y="1204913"/>
            <a:ext cx="8570912" cy="5653087"/>
          </a:xfrm>
        </p:spPr>
        <p:txBody>
          <a:bodyPr/>
          <a:lstStyle/>
          <a:p>
            <a:pPr>
              <a:defRPr/>
            </a:pPr>
            <a:r>
              <a:rPr lang="en-IE" dirty="0" smtClean="0">
                <a:solidFill>
                  <a:srgbClr val="FF0000"/>
                </a:solidFill>
                <a:latin typeface="+mj-lt"/>
              </a:rPr>
              <a:t>Ireland</a:t>
            </a:r>
            <a:r>
              <a:rPr lang="en-IE" dirty="0" smtClean="0">
                <a:latin typeface="+mj-lt"/>
              </a:rPr>
              <a:t> ( Anglo cluster) : strong emphasis on </a:t>
            </a:r>
            <a:r>
              <a:rPr lang="en-IE" sz="3200" dirty="0" smtClean="0">
                <a:solidFill>
                  <a:srgbClr val="FF0000"/>
                </a:solidFill>
                <a:latin typeface="+mj-lt"/>
              </a:rPr>
              <a:t>Social Competence </a:t>
            </a:r>
            <a:r>
              <a:rPr lang="en-IE" dirty="0" smtClean="0">
                <a:latin typeface="+mj-lt"/>
              </a:rPr>
              <a:t>( person focus); </a:t>
            </a:r>
            <a:r>
              <a:rPr lang="en-IE" sz="3600" dirty="0" smtClean="0">
                <a:latin typeface="+mj-lt"/>
              </a:rPr>
              <a:t>process</a:t>
            </a:r>
            <a:r>
              <a:rPr lang="en-IE" dirty="0" smtClean="0">
                <a:latin typeface="+mj-lt"/>
              </a:rPr>
              <a:t> and </a:t>
            </a:r>
            <a:r>
              <a:rPr lang="en-IE" sz="3600" dirty="0" smtClean="0">
                <a:latin typeface="+mj-lt"/>
              </a:rPr>
              <a:t>conflict </a:t>
            </a:r>
            <a:r>
              <a:rPr lang="en-IE" sz="3600" dirty="0" smtClean="0">
                <a:latin typeface="+mj-lt"/>
              </a:rPr>
              <a:t>avoidance</a:t>
            </a:r>
          </a:p>
          <a:p>
            <a:pPr>
              <a:defRPr/>
            </a:pPr>
            <a:endParaRPr lang="en-IE" sz="3600" dirty="0" smtClean="0">
              <a:latin typeface="+mj-lt"/>
            </a:endParaRPr>
          </a:p>
          <a:p>
            <a:pPr marL="109537" indent="0">
              <a:buNone/>
              <a:defRPr/>
            </a:pPr>
            <a:r>
              <a:rPr lang="en-IE" sz="2400" dirty="0" smtClean="0">
                <a:latin typeface="+mj-lt"/>
              </a:rPr>
              <a:t>In contrast...</a:t>
            </a:r>
            <a:endParaRPr lang="en-IE" sz="2400" dirty="0" smtClean="0">
              <a:latin typeface="+mj-lt"/>
            </a:endParaRPr>
          </a:p>
          <a:p>
            <a:pPr>
              <a:defRPr/>
            </a:pPr>
            <a:r>
              <a:rPr lang="en-IE" sz="2400" dirty="0" smtClean="0">
                <a:solidFill>
                  <a:srgbClr val="FF0000"/>
                </a:solidFill>
                <a:latin typeface="+mj-lt"/>
              </a:rPr>
              <a:t>Germany </a:t>
            </a:r>
            <a:r>
              <a:rPr lang="en-IE" sz="2400" dirty="0" smtClean="0">
                <a:latin typeface="+mj-lt"/>
              </a:rPr>
              <a:t>( Germanic cluster) :</a:t>
            </a:r>
            <a:r>
              <a:rPr lang="en-IE" sz="2400" dirty="0" smtClean="0">
                <a:solidFill>
                  <a:srgbClr val="FF0000"/>
                </a:solidFill>
                <a:latin typeface="+mj-lt"/>
              </a:rPr>
              <a:t> Task </a:t>
            </a:r>
            <a:r>
              <a:rPr lang="en-IE" sz="2400" dirty="0" smtClean="0">
                <a:latin typeface="+mj-lt"/>
              </a:rPr>
              <a:t>and content focus; more formal , structured approach to communication , decision-making and problem-solving. </a:t>
            </a:r>
          </a:p>
          <a:p>
            <a:pPr>
              <a:defRPr/>
            </a:pPr>
            <a:endParaRPr lang="en-IE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accent4"/>
                </a:solidFill>
              </a:rPr>
              <a:t>So?</a:t>
            </a:r>
            <a:endParaRPr lang="en-IE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Trebuchet MS" panose="020B0603020202020204" pitchFamily="34" charset="0"/>
              </a:rPr>
              <a:t>Managerial leadership challenging in Irish organisations</a:t>
            </a:r>
          </a:p>
          <a:p>
            <a:r>
              <a:rPr lang="en-IE" dirty="0" smtClean="0">
                <a:latin typeface="Trebuchet MS" panose="020B0603020202020204" pitchFamily="34" charset="0"/>
              </a:rPr>
              <a:t>Shared /collaborative, inclusive approach to implementation</a:t>
            </a:r>
          </a:p>
          <a:p>
            <a:r>
              <a:rPr lang="en-IE" dirty="0" smtClean="0">
                <a:latin typeface="Trebuchet MS" panose="020B0603020202020204" pitchFamily="34" charset="0"/>
              </a:rPr>
              <a:t>Blurred boundaries of accountability </a:t>
            </a:r>
          </a:p>
          <a:p>
            <a:r>
              <a:rPr lang="en-IE" dirty="0" smtClean="0">
                <a:latin typeface="Trebuchet MS" panose="020B0603020202020204" pitchFamily="34" charset="0"/>
              </a:rPr>
              <a:t>Conflict avoidance in decision-making </a:t>
            </a:r>
            <a:endParaRPr lang="en-IE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911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1213944"/>
          </a:xfrm>
        </p:spPr>
        <p:txBody>
          <a:bodyPr>
            <a:normAutofit fontScale="90000"/>
          </a:bodyPr>
          <a:lstStyle/>
          <a:p>
            <a:r>
              <a:rPr lang="en-GB" altLang="en-GB" sz="3100" dirty="0" smtClean="0">
                <a:solidFill>
                  <a:schemeClr val="accent4"/>
                </a:solidFill>
              </a:rPr>
              <a:t>Ireland and Germany: on which dimensions of societal </a:t>
            </a:r>
            <a:r>
              <a:rPr lang="en-GB" altLang="en-GB" sz="3100" dirty="0" smtClean="0">
                <a:solidFill>
                  <a:schemeClr val="accent4"/>
                </a:solidFill>
              </a:rPr>
              <a:t>culture (GLOBE) </a:t>
            </a:r>
            <a:r>
              <a:rPr lang="en-GB" altLang="en-GB" sz="3100" dirty="0" smtClean="0">
                <a:solidFill>
                  <a:schemeClr val="accent4"/>
                </a:solidFill>
              </a:rPr>
              <a:t>do they differ (‘as is’)?</a:t>
            </a:r>
            <a:r>
              <a:rPr lang="en-GB" altLang="en-GB" sz="6000" dirty="0" smtClean="0">
                <a:solidFill>
                  <a:schemeClr val="accent1"/>
                </a:solidFill>
              </a:rPr>
              <a:t/>
            </a:r>
            <a:br>
              <a:rPr lang="en-GB" altLang="en-GB" sz="6000" dirty="0" smtClean="0">
                <a:solidFill>
                  <a:schemeClr val="accent1"/>
                </a:solidFill>
              </a:rPr>
            </a:br>
            <a:endParaRPr lang="en-US" dirty="0"/>
          </a:p>
        </p:txBody>
      </p:sp>
      <p:graphicFrame>
        <p:nvGraphicFramePr>
          <p:cNvPr id="4" name="C 1"/>
          <p:cNvGraphicFramePr>
            <a:graphicFrameLocks noGrp="1"/>
          </p:cNvGraphicFramePr>
          <p:nvPr>
            <p:ph idx="1"/>
          </p:nvPr>
        </p:nvGraphicFramePr>
        <p:xfrm>
          <a:off x="457200" y="1214438"/>
          <a:ext cx="8229600" cy="4911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140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E" sz="4400" dirty="0" smtClean="0">
                <a:solidFill>
                  <a:schemeClr val="accent4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Integrity &amp; Leadership in </a:t>
            </a:r>
            <a:r>
              <a:rPr lang="en-IE" sz="4400" dirty="0" smtClean="0">
                <a:solidFill>
                  <a:schemeClr val="accent4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theory</a:t>
            </a:r>
            <a:endParaRPr lang="en-IE" sz="4400" dirty="0">
              <a:solidFill>
                <a:schemeClr val="accent4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altLang="en-US" dirty="0" smtClean="0">
                <a:latin typeface="+mj-lt"/>
                <a:ea typeface="ＭＳ Ｐゴシック" pitchFamily="34" charset="-128"/>
              </a:rPr>
              <a:t>Integrity is a</a:t>
            </a:r>
            <a:r>
              <a:rPr lang="en-IE" altLang="en-US" dirty="0" smtClean="0">
                <a:latin typeface="+mj-lt"/>
                <a:ea typeface="ＭＳ Ｐゴシック" pitchFamily="34" charset="-128"/>
              </a:rPr>
              <a:t> </a:t>
            </a:r>
            <a:r>
              <a:rPr lang="en-IE" altLang="en-US" dirty="0" smtClean="0">
                <a:latin typeface="+mj-lt"/>
                <a:ea typeface="ＭＳ Ｐゴシック" pitchFamily="34" charset="-128"/>
              </a:rPr>
              <a:t>core intrinsic requirement for implementing leadership; building relationships</a:t>
            </a:r>
          </a:p>
          <a:p>
            <a:endParaRPr lang="en-IE" altLang="en-US" dirty="0" smtClean="0">
              <a:latin typeface="+mj-lt"/>
              <a:ea typeface="ＭＳ Ｐゴシック" pitchFamily="34" charset="-128"/>
            </a:endParaRPr>
          </a:p>
          <a:p>
            <a:r>
              <a:rPr lang="en-IE" altLang="en-US" dirty="0" smtClean="0">
                <a:latin typeface="+mj-lt"/>
                <a:ea typeface="ＭＳ Ｐゴシック" pitchFamily="34" charset="-128"/>
              </a:rPr>
              <a:t>Honesty</a:t>
            </a:r>
          </a:p>
          <a:p>
            <a:endParaRPr lang="en-IE" altLang="en-US" dirty="0" smtClean="0">
              <a:latin typeface="+mj-lt"/>
              <a:ea typeface="ＭＳ Ｐゴシック" pitchFamily="34" charset="-128"/>
            </a:endParaRPr>
          </a:p>
          <a:p>
            <a:r>
              <a:rPr lang="en-IE" altLang="en-US" dirty="0" smtClean="0">
                <a:latin typeface="+mj-lt"/>
                <a:ea typeface="ＭＳ Ｐゴシック" pitchFamily="34" charset="-128"/>
              </a:rPr>
              <a:t>Word-deed consistency : doing what you say</a:t>
            </a:r>
          </a:p>
          <a:p>
            <a:endParaRPr lang="en-IE" altLang="en-US" dirty="0" smtClean="0">
              <a:latin typeface="+mj-lt"/>
              <a:ea typeface="ＭＳ Ｐゴシック" pitchFamily="34" charset="-128"/>
            </a:endParaRPr>
          </a:p>
          <a:p>
            <a:r>
              <a:rPr lang="en-IE" altLang="en-US" dirty="0" smtClean="0">
                <a:latin typeface="+mj-lt"/>
                <a:ea typeface="ＭＳ Ｐゴシック" pitchFamily="34" charset="-128"/>
              </a:rPr>
              <a:t>Acting morally, in accordance with values</a:t>
            </a:r>
          </a:p>
        </p:txBody>
      </p:sp>
    </p:spTree>
    <p:extLst>
      <p:ext uri="{BB962C8B-B14F-4D97-AF65-F5344CB8AC3E}">
        <p14:creationId xmlns:p14="http://schemas.microsoft.com/office/powerpoint/2010/main" val="381644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246743" y="145143"/>
            <a:ext cx="8440057" cy="1567543"/>
          </a:xfrm>
        </p:spPr>
        <p:txBody>
          <a:bodyPr/>
          <a:lstStyle/>
          <a:p>
            <a:pPr>
              <a:defRPr/>
            </a:pPr>
            <a:r>
              <a:rPr lang="en-IE" altLang="en-US" dirty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The meaning </a:t>
            </a:r>
            <a:r>
              <a:rPr lang="en-IE" altLang="en-US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of Integrity in </a:t>
            </a:r>
            <a:r>
              <a:rPr lang="en-IE" altLang="en-US" dirty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Ethical Leadership</a:t>
            </a:r>
            <a:r>
              <a:rPr lang="en-IE" altLang="en-US" dirty="0">
                <a:solidFill>
                  <a:schemeClr val="accent4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/>
            </a:r>
            <a:br>
              <a:rPr lang="en-IE" altLang="en-US" dirty="0">
                <a:solidFill>
                  <a:schemeClr val="accent4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</a:br>
            <a:endParaRPr lang="en-US" altLang="en-US" sz="2400" dirty="0" smtClean="0">
              <a:solidFill>
                <a:schemeClr val="accent4"/>
              </a:solidFill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What </a:t>
            </a:r>
            <a:r>
              <a:rPr lang="en-US" sz="3500" dirty="0" err="1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behaviours</a:t>
            </a:r>
            <a:r>
              <a:rPr lang="en-US" sz="35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and personal characteristics 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do you associate most closely </a:t>
            </a:r>
            <a:r>
              <a:rPr lang="en-US" sz="35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with </a:t>
            </a:r>
            <a:r>
              <a:rPr lang="en-US" sz="35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35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ntegrity 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in 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organizations?</a:t>
            </a:r>
          </a:p>
          <a:p>
            <a:pPr>
              <a:buFont typeface="Georgia" pitchFamily="18" charset="0"/>
              <a:buNone/>
              <a:defRPr/>
            </a:pPr>
            <a:endParaRPr lang="en-US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Think about a situation where you consider a 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leader in your </a:t>
            </a:r>
            <a:r>
              <a:rPr lang="en-US" dirty="0" err="1" smtClean="0">
                <a:latin typeface="Trebuchet MS" panose="020B0603020202020204" pitchFamily="34" charset="0"/>
                <a:cs typeface="Times New Roman" panose="02020603050405020304" pitchFamily="18" charset="0"/>
              </a:rPr>
              <a:t>organisation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to have demonstrated 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ntegrity.</a:t>
            </a:r>
            <a:endParaRPr lang="en-US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Please describe this situation and explain why you consider the person to have behaved ethically/unethically/with integrity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Georgia" pitchFamily="18" charset="0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24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65943"/>
          </a:xfrm>
        </p:spPr>
        <p:txBody>
          <a:bodyPr/>
          <a:lstStyle/>
          <a:p>
            <a:pPr>
              <a:defRPr/>
            </a:pPr>
            <a:r>
              <a:rPr lang="en-IE" altLang="en-US" dirty="0" smtClean="0">
                <a:solidFill>
                  <a:schemeClr val="accent4"/>
                </a:solidFill>
                <a:ea typeface="ＭＳ Ｐゴシック" pitchFamily="34" charset="-128"/>
              </a:rPr>
              <a:t>Integrity </a:t>
            </a:r>
            <a:r>
              <a:rPr lang="en-IE" altLang="en-US" dirty="0" smtClean="0">
                <a:solidFill>
                  <a:schemeClr val="accent4"/>
                </a:solidFill>
                <a:ea typeface="ＭＳ Ｐゴシック" pitchFamily="34" charset="-128"/>
              </a:rPr>
              <a:t>attributes across six cultures...</a:t>
            </a:r>
            <a:r>
              <a:rPr lang="en-IE" altLang="en-US" sz="2800" dirty="0" smtClean="0">
                <a:solidFill>
                  <a:schemeClr val="accent4"/>
                </a:solidFill>
                <a:ea typeface="ＭＳ Ｐゴシック" pitchFamily="34" charset="-128"/>
              </a:rPr>
              <a:t>Martin, Keating et al 2013</a:t>
            </a:r>
            <a:endParaRPr lang="en-IE" altLang="en-US" sz="2800" dirty="0" smtClean="0">
              <a:solidFill>
                <a:schemeClr val="accent4"/>
              </a:solidFill>
              <a:ea typeface="ＭＳ Ｐゴシック" pitchFamily="34" charset="-128"/>
            </a:endParaRPr>
          </a:p>
        </p:txBody>
      </p:sp>
      <p:pic>
        <p:nvPicPr>
          <p:cNvPr id="47107" name="Bild 1" descr=":visone Erna:VisualMaps%JPEG:Links_Overall%_optimizedBW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8458" y="1465943"/>
            <a:ext cx="7685088" cy="5050519"/>
          </a:xfrm>
        </p:spPr>
      </p:pic>
    </p:spTree>
    <p:extLst>
      <p:ext uri="{BB962C8B-B14F-4D97-AF65-F5344CB8AC3E}">
        <p14:creationId xmlns:p14="http://schemas.microsoft.com/office/powerpoint/2010/main" val="130488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" y="0"/>
            <a:ext cx="8527143" cy="696686"/>
          </a:xfrm>
        </p:spPr>
        <p:txBody>
          <a:bodyPr/>
          <a:lstStyle/>
          <a:p>
            <a:r>
              <a:rPr lang="en-IE" sz="3200" dirty="0" smtClean="0"/>
              <a:t>	</a:t>
            </a:r>
            <a:r>
              <a:rPr lang="en-IE" sz="2800" dirty="0" smtClean="0">
                <a:solidFill>
                  <a:schemeClr val="accent4"/>
                </a:solidFill>
              </a:rPr>
              <a:t>The meaning of Integrity for Irish managers</a:t>
            </a:r>
            <a:endParaRPr lang="en-IE" sz="2800" dirty="0">
              <a:solidFill>
                <a:schemeClr val="accent4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900294"/>
              </p:ext>
            </p:extLst>
          </p:nvPr>
        </p:nvGraphicFramePr>
        <p:xfrm>
          <a:off x="457200" y="1001713"/>
          <a:ext cx="8229600" cy="564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Themes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 %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 smtClean="0">
                          <a:solidFill>
                            <a:schemeClr val="accent2"/>
                          </a:solidFill>
                        </a:rPr>
                        <a:t>Honest</a:t>
                      </a:r>
                      <a:endParaRPr lang="en-IE" sz="2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 smtClean="0">
                          <a:solidFill>
                            <a:schemeClr val="accent2"/>
                          </a:solidFill>
                        </a:rPr>
                        <a:t>     81.5%</a:t>
                      </a:r>
                      <a:endParaRPr lang="en-IE" sz="2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Fair &amp; Just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     29.6%</a:t>
                      </a:r>
                      <a:endParaRPr lang="en-IE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Word to Action Consistency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     40.7%</a:t>
                      </a:r>
                      <a:endParaRPr lang="en-IE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Consideration &amp; Respect for others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     22.2%</a:t>
                      </a:r>
                      <a:endParaRPr lang="en-IE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solidFill>
                            <a:schemeClr val="accent2"/>
                          </a:solidFill>
                        </a:rPr>
                        <a:t>Values-Behaviour Consistency</a:t>
                      </a:r>
                      <a:endParaRPr lang="en-IE" sz="28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solidFill>
                            <a:schemeClr val="accent2"/>
                          </a:solidFill>
                        </a:rPr>
                        <a:t>    85.2%</a:t>
                      </a:r>
                      <a:endParaRPr lang="en-IE" sz="28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 smtClean="0">
                          <a:solidFill>
                            <a:schemeClr val="accent2"/>
                          </a:solidFill>
                        </a:rPr>
                        <a:t>Guided by personal moral code/values</a:t>
                      </a:r>
                      <a:endParaRPr lang="en-IE" sz="2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 smtClean="0">
                          <a:solidFill>
                            <a:schemeClr val="accent2"/>
                          </a:solidFill>
                        </a:rPr>
                        <a:t>     63.0%</a:t>
                      </a:r>
                      <a:endParaRPr lang="en-IE" sz="2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Sense of Responsibility for/toward</a:t>
                      </a:r>
                      <a:r>
                        <a:rPr lang="en-IE" sz="2000" baseline="0" dirty="0" smtClean="0"/>
                        <a:t>s other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Abides by rules and regulations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Openness &amp; Transparency</a:t>
                      </a:r>
                      <a:endParaRPr lang="en-I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     48.1%</a:t>
                      </a:r>
                      <a:endParaRPr lang="en-IE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806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2625"/>
            <a:ext cx="8120063" cy="917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accent4"/>
                </a:solidFill>
              </a:rPr>
              <a:t>Attributes of Integrity: Ireland and Germany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726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accent4"/>
                </a:solidFill>
              </a:rPr>
              <a:t>Overview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+mj-lt"/>
              </a:rPr>
              <a:t>Global Leadership : Is there a universal managerial style?</a:t>
            </a:r>
          </a:p>
          <a:p>
            <a:endParaRPr lang="en-IE" dirty="0" smtClean="0">
              <a:latin typeface="+mj-lt"/>
            </a:endParaRPr>
          </a:p>
          <a:p>
            <a:r>
              <a:rPr lang="en-IE" dirty="0" smtClean="0">
                <a:latin typeface="+mj-lt"/>
              </a:rPr>
              <a:t>Leadership &amp; Integrity in Ireland </a:t>
            </a:r>
          </a:p>
          <a:p>
            <a:endParaRPr lang="en-IE" dirty="0">
              <a:latin typeface="+mj-lt"/>
            </a:endParaRPr>
          </a:p>
          <a:p>
            <a:r>
              <a:rPr lang="en-IE" dirty="0" smtClean="0">
                <a:latin typeface="+mj-lt"/>
              </a:rPr>
              <a:t>Attributes of Ethical/unethical  </a:t>
            </a:r>
            <a:r>
              <a:rPr lang="en-IE" dirty="0" smtClean="0">
                <a:latin typeface="+mj-lt"/>
              </a:rPr>
              <a:t>Leadership : how does Ireland compare?</a:t>
            </a:r>
          </a:p>
          <a:p>
            <a:endParaRPr lang="en-IE" dirty="0" smtClean="0">
              <a:latin typeface="+mj-lt"/>
            </a:endParaRPr>
          </a:p>
          <a:p>
            <a:r>
              <a:rPr lang="en-IE" dirty="0" smtClean="0">
                <a:latin typeface="+mj-lt"/>
              </a:rPr>
              <a:t>Conclusions </a:t>
            </a:r>
            <a:endParaRPr lang="en-IE" dirty="0">
              <a:latin typeface="+mj-lt"/>
            </a:endParaRPr>
          </a:p>
          <a:p>
            <a:pPr marL="109537" indent="0">
              <a:buNone/>
            </a:pPr>
            <a:endParaRPr lang="en-IE" dirty="0" smtClean="0">
              <a:latin typeface="+mj-lt"/>
            </a:endParaRPr>
          </a:p>
          <a:p>
            <a:pPr marL="109537" indent="0">
              <a:buNone/>
            </a:pPr>
            <a:r>
              <a:rPr lang="en-IE" dirty="0" smtClean="0">
                <a:latin typeface="+mj-lt"/>
              </a:rPr>
              <a:t>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54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431727"/>
              </p:ext>
            </p:extLst>
          </p:nvPr>
        </p:nvGraphicFramePr>
        <p:xfrm>
          <a:off x="2" y="3"/>
          <a:ext cx="8998853" cy="72056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0387"/>
                <a:gridCol w="1097282"/>
                <a:gridCol w="1097282"/>
                <a:gridCol w="1097282"/>
                <a:gridCol w="1097282"/>
                <a:gridCol w="1097282"/>
                <a:gridCol w="1082056"/>
              </a:tblGrid>
              <a:tr h="18779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Table 8 </a:t>
                      </a:r>
                      <a:endParaRPr lang="en-IE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</a:tr>
              <a:tr h="281696">
                <a:tc gridSpan="7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E" sz="1800" dirty="0" smtClean="0">
                          <a:effectLst/>
                          <a:latin typeface="Garamond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en-IE" sz="1800" baseline="0" dirty="0" smtClean="0">
                          <a:effectLst/>
                          <a:latin typeface="Garamond"/>
                          <a:ea typeface="Times New Roman"/>
                          <a:cs typeface="Times New Roman"/>
                        </a:rPr>
                        <a:t> meaning of integrity across cultures</a:t>
                      </a:r>
                      <a:endParaRPr lang="en-IE" sz="18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43173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Themes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U.S. </a:t>
                      </a:r>
                      <a:endParaRPr lang="en-IE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Ireland 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Germany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Austria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China (PRC)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Hong Kong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45384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Honest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IE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66.7%</a:t>
                      </a:r>
                      <a:endParaRPr lang="en-IE" sz="12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81.5%</a:t>
                      </a:r>
                      <a:endParaRPr lang="en-IE" sz="1200" dirty="0">
                        <a:solidFill>
                          <a:srgbClr val="FF0000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chemeClr val="accent2"/>
                          </a:solidFill>
                          <a:effectLst/>
                        </a:rPr>
                        <a:t>55.6%</a:t>
                      </a:r>
                      <a:endParaRPr lang="en-IE" sz="1200" baseline="0" dirty="0">
                        <a:solidFill>
                          <a:schemeClr val="accent2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27.5%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51.6%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45384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Fair and </a:t>
                      </a:r>
                      <a:r>
                        <a:rPr lang="en-US" sz="1200" dirty="0" smtClean="0">
                          <a:effectLst/>
                        </a:rPr>
                        <a:t>Just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IE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28.2%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29.6%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40.7%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75.0%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51.6%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43173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Word–Action Consistency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51.3%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40.7%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40.7%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44.0%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64760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Consideration and Respect for Others 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48.7%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37.0%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22.2%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9.7%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64760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Value–Behavior Consistency 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82.1%</a:t>
                      </a:r>
                      <a:endParaRPr lang="en-IE" sz="12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85.2%</a:t>
                      </a:r>
                      <a:endParaRPr lang="en-IE" sz="1200" dirty="0">
                        <a:solidFill>
                          <a:srgbClr val="FF0000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accent2"/>
                          </a:solidFill>
                          <a:effectLst/>
                        </a:rPr>
                        <a:t>63.0%</a:t>
                      </a:r>
                      <a:endParaRPr lang="en-IE" sz="1200" dirty="0">
                        <a:solidFill>
                          <a:schemeClr val="accent2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52.0%</a:t>
                      </a:r>
                      <a:endParaRPr lang="en-IE" sz="12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22.5%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107934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Guided by Strong Personal Moral Code/Values 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30.8%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</a:rPr>
                        <a:t>63.0%</a:t>
                      </a:r>
                      <a:endParaRPr lang="en-IE" sz="1200" dirty="0">
                        <a:solidFill>
                          <a:srgbClr val="FF0000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44.4%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52.0%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32.5%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86347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Sense of Responsibility for/toward Others 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accent2"/>
                          </a:solidFill>
                          <a:effectLst/>
                        </a:rPr>
                        <a:t>55.6%</a:t>
                      </a:r>
                      <a:endParaRPr lang="en-IE" sz="1200" dirty="0">
                        <a:solidFill>
                          <a:schemeClr val="accent2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56.0%</a:t>
                      </a:r>
                      <a:endParaRPr lang="en-IE" sz="12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57.5%</a:t>
                      </a:r>
                      <a:endParaRPr lang="en-IE" sz="120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51.6%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64760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Abides by Rules and Regulations 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37.0%</a:t>
                      </a:r>
                      <a:endParaRPr lang="en-IE" sz="120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12.0%</a:t>
                      </a:r>
                      <a:endParaRPr lang="en-IE" sz="12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30.0%</a:t>
                      </a:r>
                      <a:endParaRPr lang="en-IE" sz="1200" dirty="0">
                        <a:solidFill>
                          <a:schemeClr val="tx1"/>
                        </a:solidFill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19.4%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43173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Openness and Transparency 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30.8%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48.1%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12.9%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43173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Non-Hierarchical 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28.0%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  <a:tr h="21586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Selfless 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IE" sz="120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16.1%</a:t>
                      </a:r>
                      <a:endParaRPr lang="en-IE" sz="1200" dirty="0">
                        <a:effectLst/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7575" marR="67575" marT="0" marB="0" anchor="b"/>
                </a:tc>
              </a:tr>
            </a:tbl>
          </a:graphicData>
        </a:graphic>
      </p:graphicFrame>
      <p:sp>
        <p:nvSpPr>
          <p:cNvPr id="48252" name="Rectangle 1"/>
          <p:cNvSpPr>
            <a:spLocks noChangeArrowheads="1"/>
          </p:cNvSpPr>
          <p:nvPr/>
        </p:nvSpPr>
        <p:spPr bwMode="auto">
          <a:xfrm>
            <a:off x="1757363" y="22177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Georgia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Georgia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Georgia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Georgia" pitchFamily="18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Georgia" pitchFamily="18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Georgia" pitchFamily="18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Georgia" pitchFamily="18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Georgia" pitchFamily="18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656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E" altLang="en-US" sz="4400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Ethics and Culture</a:t>
            </a:r>
            <a:endParaRPr lang="en-US" altLang="en-US" sz="4400" dirty="0" smtClean="0">
              <a:solidFill>
                <a:schemeClr val="accent4"/>
              </a:solidFill>
              <a:latin typeface="Trebuchet MS" panose="020B0603020202020204" pitchFamily="34" charset="0"/>
              <a:ea typeface="ＭＳ Ｐゴシック" pitchFamily="34" charset="-128"/>
              <a:cs typeface="Times New Roman" panose="02020603050405020304" pitchFamily="18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0">
              <a:buFont typeface="Georgia" pitchFamily="18" charset="0"/>
              <a:buNone/>
            </a:pPr>
            <a:r>
              <a:rPr lang="en-IE" altLang="en-US" sz="4000" dirty="0" smtClean="0">
                <a:solidFill>
                  <a:schemeClr val="accent2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Societal</a:t>
            </a:r>
            <a:r>
              <a:rPr lang="en-IE" altLang="en-US" sz="3200" dirty="0" smtClean="0">
                <a:solidFill>
                  <a:schemeClr val="accent2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IE" altLang="en-US" sz="3200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( national ) </a:t>
            </a:r>
            <a:r>
              <a:rPr lang="en-IE" altLang="en-US" sz="4000" dirty="0" smtClean="0">
                <a:solidFill>
                  <a:schemeClr val="accent2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culture</a:t>
            </a:r>
            <a:r>
              <a:rPr lang="en-IE" altLang="en-US" sz="3200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 is a core social contextual framework that </a:t>
            </a:r>
            <a:r>
              <a:rPr lang="en-IE" altLang="en-US" sz="4000" dirty="0" smtClean="0">
                <a:solidFill>
                  <a:schemeClr val="accent2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creates expectations </a:t>
            </a:r>
            <a:r>
              <a:rPr lang="en-IE" altLang="en-US" sz="3200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regarding what </a:t>
            </a:r>
            <a:r>
              <a:rPr lang="en-IE" altLang="en-US" sz="4000" dirty="0" smtClean="0">
                <a:solidFill>
                  <a:schemeClr val="accent2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behaviour is acceptable and unacceptable </a:t>
            </a:r>
            <a:r>
              <a:rPr lang="en-IE" altLang="en-US" sz="3200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in a specific culture : ethics; honesty; fairness; bribery; fraud.</a:t>
            </a:r>
            <a:endParaRPr lang="en-US" altLang="en-US" sz="3200" dirty="0" smtClean="0">
              <a:latin typeface="Trebuchet MS" panose="020B0603020202020204" pitchFamily="34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44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41425"/>
          </a:xfrm>
        </p:spPr>
        <p:txBody>
          <a:bodyPr/>
          <a:lstStyle/>
          <a:p>
            <a:pPr>
              <a:defRPr/>
            </a:pPr>
            <a:r>
              <a:rPr lang="en-IE" altLang="en-US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Ethical leadership  and integrity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199" y="1117600"/>
            <a:ext cx="8352971" cy="5740400"/>
          </a:xfrm>
        </p:spPr>
        <p:txBody>
          <a:bodyPr/>
          <a:lstStyle/>
          <a:p>
            <a:pPr marL="109537" indent="0">
              <a:buFont typeface="Georgia" pitchFamily="18" charset="0"/>
              <a:buNone/>
              <a:defRPr/>
            </a:pPr>
            <a:r>
              <a:rPr lang="en-IE" altLang="en-US" dirty="0">
                <a:latin typeface="+mj-lt"/>
              </a:rPr>
              <a:t>C</a:t>
            </a:r>
            <a:r>
              <a:rPr lang="en-IE" altLang="en-US" dirty="0" smtClean="0">
                <a:latin typeface="+mj-lt"/>
              </a:rPr>
              <a:t>ultural value systems are closely linked with beliefs about expectations regarding ethical behaviour.  </a:t>
            </a:r>
            <a:r>
              <a:rPr lang="en-IE" altLang="en-US" sz="2000" dirty="0" smtClean="0">
                <a:latin typeface="+mj-lt"/>
              </a:rPr>
              <a:t>(Donaldson &amp; </a:t>
            </a:r>
            <a:r>
              <a:rPr lang="en-IE" altLang="en-US" sz="2000" dirty="0" err="1" smtClean="0">
                <a:latin typeface="+mj-lt"/>
              </a:rPr>
              <a:t>Dunfee</a:t>
            </a:r>
            <a:r>
              <a:rPr lang="en-IE" altLang="en-US" sz="2000" dirty="0" smtClean="0">
                <a:latin typeface="+mj-lt"/>
              </a:rPr>
              <a:t>, 1994; Jackson, 2001). </a:t>
            </a:r>
          </a:p>
          <a:p>
            <a:pPr marL="109537" indent="0">
              <a:buFont typeface="Georgia" pitchFamily="18" charset="0"/>
              <a:buNone/>
              <a:defRPr/>
            </a:pPr>
            <a:endParaRPr lang="en-IE" altLang="en-US" sz="2000" dirty="0" smtClean="0">
              <a:latin typeface="+mj-lt"/>
            </a:endParaRPr>
          </a:p>
          <a:p>
            <a:pPr marL="109537" indent="0">
              <a:buFont typeface="Georgia" pitchFamily="18" charset="0"/>
              <a:buNone/>
              <a:defRPr/>
            </a:pPr>
            <a:r>
              <a:rPr lang="en-IE" altLang="en-US" dirty="0" smtClean="0">
                <a:latin typeface="+mj-lt"/>
              </a:rPr>
              <a:t>Character and integrity have been identified as core attributes of </a:t>
            </a:r>
            <a:r>
              <a:rPr lang="en-IE" altLang="en-US" dirty="0" smtClean="0">
                <a:latin typeface="+mj-lt"/>
              </a:rPr>
              <a:t> </a:t>
            </a:r>
            <a:r>
              <a:rPr lang="en-IE" altLang="en-US" dirty="0" err="1" smtClean="0">
                <a:latin typeface="+mj-lt"/>
              </a:rPr>
              <a:t>charasmatic</a:t>
            </a:r>
            <a:r>
              <a:rPr lang="en-IE" altLang="en-US" dirty="0" smtClean="0">
                <a:latin typeface="+mj-lt"/>
              </a:rPr>
              <a:t> and ethical </a:t>
            </a:r>
            <a:r>
              <a:rPr lang="en-IE" altLang="en-US" dirty="0" smtClean="0">
                <a:latin typeface="+mj-lt"/>
              </a:rPr>
              <a:t>leadership across cultures </a:t>
            </a:r>
            <a:r>
              <a:rPr lang="en-IE" altLang="en-US" sz="2000" dirty="0" smtClean="0">
                <a:latin typeface="+mj-lt"/>
              </a:rPr>
              <a:t>(</a:t>
            </a:r>
            <a:r>
              <a:rPr lang="en-IE" altLang="en-US" sz="2000" dirty="0" err="1" smtClean="0">
                <a:latin typeface="+mj-lt"/>
              </a:rPr>
              <a:t>Resick</a:t>
            </a:r>
            <a:r>
              <a:rPr lang="en-IE" altLang="en-US" sz="2000" dirty="0" smtClean="0">
                <a:latin typeface="+mj-lt"/>
              </a:rPr>
              <a:t> et al., 2006, 2011),  </a:t>
            </a:r>
            <a:r>
              <a:rPr lang="en-IE" altLang="en-US" sz="2400" dirty="0" smtClean="0">
                <a:latin typeface="+mj-lt"/>
              </a:rPr>
              <a:t>HOWEVER</a:t>
            </a:r>
          </a:p>
          <a:p>
            <a:pPr marL="109537" indent="0">
              <a:buFont typeface="Georgia" pitchFamily="18" charset="0"/>
              <a:buNone/>
              <a:defRPr/>
            </a:pPr>
            <a:endParaRPr lang="en-IE" altLang="en-US" sz="2000" dirty="0" smtClean="0">
              <a:latin typeface="+mj-lt"/>
            </a:endParaRPr>
          </a:p>
          <a:p>
            <a:pPr marL="109537" indent="0">
              <a:buNone/>
              <a:defRPr/>
            </a:pPr>
            <a:r>
              <a:rPr lang="en-IE" altLang="en-US" dirty="0" smtClean="0">
                <a:latin typeface="+mj-lt"/>
              </a:rPr>
              <a:t>the </a:t>
            </a:r>
            <a:r>
              <a:rPr lang="en-IE" altLang="en-US" dirty="0" smtClean="0">
                <a:solidFill>
                  <a:srgbClr val="FF0000"/>
                </a:solidFill>
                <a:latin typeface="+mj-lt"/>
              </a:rPr>
              <a:t>degree of emphasis on leader integrity</a:t>
            </a:r>
            <a:r>
              <a:rPr lang="en-IE" altLang="en-US" dirty="0" smtClean="0">
                <a:latin typeface="+mj-lt"/>
              </a:rPr>
              <a:t> </a:t>
            </a:r>
            <a:r>
              <a:rPr lang="en-IE" altLang="en-US" dirty="0" smtClean="0">
                <a:latin typeface="+mj-lt"/>
              </a:rPr>
              <a:t>as  </a:t>
            </a:r>
            <a:r>
              <a:rPr lang="en-IE" altLang="en-US" dirty="0" smtClean="0">
                <a:latin typeface="+mj-lt"/>
              </a:rPr>
              <a:t>a central feature of effective leadership </a:t>
            </a:r>
            <a:r>
              <a:rPr lang="en-IE" altLang="en-US" dirty="0" smtClean="0">
                <a:solidFill>
                  <a:srgbClr val="FF0000"/>
                </a:solidFill>
                <a:latin typeface="+mj-lt"/>
              </a:rPr>
              <a:t>vary both within and across culture clusters</a:t>
            </a:r>
            <a:r>
              <a:rPr lang="en-IE" altLang="en-US" sz="2000" dirty="0" smtClean="0">
                <a:latin typeface="+mj-lt"/>
              </a:rPr>
              <a:t> (Keating, Martin, &amp; </a:t>
            </a:r>
            <a:r>
              <a:rPr lang="en-IE" altLang="en-US" sz="2000" dirty="0" err="1" smtClean="0">
                <a:latin typeface="+mj-lt"/>
              </a:rPr>
              <a:t>Resick</a:t>
            </a:r>
            <a:r>
              <a:rPr lang="en-IE" altLang="en-US" sz="2000" dirty="0" smtClean="0">
                <a:latin typeface="+mj-lt"/>
              </a:rPr>
              <a:t>, 2011; Martin, </a:t>
            </a:r>
            <a:r>
              <a:rPr lang="en-IE" altLang="en-US" sz="2000" dirty="0" err="1" smtClean="0">
                <a:latin typeface="+mj-lt"/>
              </a:rPr>
              <a:t>Resick</a:t>
            </a:r>
            <a:r>
              <a:rPr lang="en-IE" altLang="en-US" sz="2000" dirty="0" smtClean="0">
                <a:latin typeface="+mj-lt"/>
              </a:rPr>
              <a:t>, Keating, &amp; Dickson, 2009; </a:t>
            </a:r>
            <a:r>
              <a:rPr lang="en-IE" altLang="en-US" sz="2000" dirty="0">
                <a:latin typeface="+mj-lt"/>
              </a:rPr>
              <a:t>Keating, Martin, </a:t>
            </a:r>
            <a:r>
              <a:rPr lang="en-IE" altLang="en-US" sz="2000" dirty="0" err="1">
                <a:latin typeface="+mj-lt"/>
              </a:rPr>
              <a:t>Resick</a:t>
            </a:r>
            <a:r>
              <a:rPr lang="en-IE" altLang="en-US" sz="2000" dirty="0">
                <a:latin typeface="+mj-lt"/>
              </a:rPr>
              <a:t>, &amp; Dickson, </a:t>
            </a:r>
            <a:r>
              <a:rPr lang="en-IE" altLang="en-US" sz="2000" dirty="0" smtClean="0">
                <a:latin typeface="+mj-lt"/>
              </a:rPr>
              <a:t>2007 .</a:t>
            </a:r>
          </a:p>
        </p:txBody>
      </p:sp>
    </p:spTree>
    <p:extLst>
      <p:ext uri="{BB962C8B-B14F-4D97-AF65-F5344CB8AC3E}">
        <p14:creationId xmlns:p14="http://schemas.microsoft.com/office/powerpoint/2010/main" val="284370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What is Ethical Leadership? 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109537" indent="0" eaLnBrk="1" hangingPunct="1">
              <a:buFont typeface="Georgia" pitchFamily="18" charset="0"/>
              <a:buNone/>
              <a:defRPr/>
            </a:pPr>
            <a:r>
              <a:rPr lang="en-US" altLang="en-US" dirty="0" smtClean="0">
                <a:latin typeface="+mj-lt"/>
                <a:ea typeface="ＭＳ Ｐゴシック" pitchFamily="34" charset="-128"/>
              </a:rPr>
              <a:t>“Demonstration of </a:t>
            </a:r>
            <a:r>
              <a:rPr lang="en-US" altLang="en-US" i="1" dirty="0" smtClean="0">
                <a:solidFill>
                  <a:srgbClr val="FF0000"/>
                </a:solidFill>
                <a:latin typeface="+mj-lt"/>
                <a:ea typeface="ＭＳ Ｐゴシック" pitchFamily="34" charset="-128"/>
              </a:rPr>
              <a:t>normatively appropriate conduct</a:t>
            </a:r>
            <a:r>
              <a:rPr lang="en-US" altLang="en-US" dirty="0" smtClean="0">
                <a:solidFill>
                  <a:srgbClr val="FF0000"/>
                </a:solidFill>
                <a:latin typeface="+mj-lt"/>
                <a:ea typeface="ＭＳ Ｐゴシック" pitchFamily="34" charset="-128"/>
              </a:rPr>
              <a:t> </a:t>
            </a:r>
            <a:r>
              <a:rPr lang="en-US" altLang="en-US" dirty="0" smtClean="0">
                <a:latin typeface="+mj-lt"/>
                <a:ea typeface="ＭＳ Ｐゴシック" pitchFamily="34" charset="-128"/>
              </a:rPr>
              <a:t>through personal actions and interpersonal relations and the promotion of such conduct to followers” </a:t>
            </a:r>
            <a:r>
              <a:rPr lang="en-US" altLang="en-US" sz="1800" dirty="0" smtClean="0">
                <a:latin typeface="+mj-lt"/>
                <a:ea typeface="ＭＳ Ｐゴシック" pitchFamily="34" charset="-128"/>
              </a:rPr>
              <a:t>(Brown et al. 2005)  </a:t>
            </a:r>
          </a:p>
          <a:p>
            <a:pPr eaLnBrk="1" hangingPunct="1">
              <a:defRPr/>
            </a:pPr>
            <a:endParaRPr lang="en-US" altLang="en-US" dirty="0" smtClean="0">
              <a:latin typeface="+mj-lt"/>
              <a:ea typeface="ＭＳ Ｐゴシック" pitchFamily="34" charset="-128"/>
            </a:endParaRPr>
          </a:p>
          <a:p>
            <a:pPr marL="109537" indent="0" eaLnBrk="1" hangingPunct="1">
              <a:buFont typeface="Georgia" pitchFamily="18" charset="0"/>
              <a:buNone/>
              <a:defRPr/>
            </a:pPr>
            <a:r>
              <a:rPr lang="en-US" altLang="en-US" dirty="0" smtClean="0">
                <a:latin typeface="+mj-lt"/>
                <a:ea typeface="ＭＳ Ｐゴシック" pitchFamily="34" charset="-128"/>
              </a:rPr>
              <a:t>Leaders’  use of their </a:t>
            </a:r>
            <a:r>
              <a:rPr lang="en-US" altLang="en-US" i="1" dirty="0" smtClean="0">
                <a:solidFill>
                  <a:srgbClr val="FF0000"/>
                </a:solidFill>
                <a:latin typeface="+mj-lt"/>
                <a:ea typeface="ＭＳ Ｐゴシック" pitchFamily="34" charset="-128"/>
              </a:rPr>
              <a:t>social power </a:t>
            </a:r>
            <a:r>
              <a:rPr lang="en-US" altLang="en-US" dirty="0" smtClean="0">
                <a:latin typeface="+mj-lt"/>
                <a:ea typeface="ＭＳ Ｐゴシック" pitchFamily="34" charset="-128"/>
              </a:rPr>
              <a:t>in their actions, decisions and influence tactics.  </a:t>
            </a:r>
            <a:r>
              <a:rPr lang="en-US" altLang="en-US" sz="1800" dirty="0" smtClean="0">
                <a:latin typeface="+mj-lt"/>
                <a:ea typeface="ＭＳ Ｐゴシック" pitchFamily="34" charset="-128"/>
              </a:rPr>
              <a:t>(De </a:t>
            </a:r>
            <a:r>
              <a:rPr lang="en-US" altLang="en-US" sz="1800" dirty="0" err="1" smtClean="0">
                <a:latin typeface="+mj-lt"/>
                <a:ea typeface="ＭＳ Ｐゴシック" pitchFamily="34" charset="-128"/>
              </a:rPr>
              <a:t>Hoogh</a:t>
            </a:r>
            <a:r>
              <a:rPr lang="en-US" altLang="en-US" sz="1800" dirty="0" smtClean="0">
                <a:latin typeface="+mj-lt"/>
                <a:ea typeface="ＭＳ Ｐゴシック" pitchFamily="34" charset="-128"/>
              </a:rPr>
              <a:t> &amp; Den </a:t>
            </a:r>
            <a:r>
              <a:rPr lang="en-US" altLang="en-US" sz="1800" dirty="0" err="1" smtClean="0">
                <a:latin typeface="+mj-lt"/>
                <a:ea typeface="ＭＳ Ｐゴシック" pitchFamily="34" charset="-128"/>
              </a:rPr>
              <a:t>Hartog</a:t>
            </a:r>
            <a:r>
              <a:rPr lang="en-US" altLang="en-US" sz="1800" dirty="0" smtClean="0">
                <a:latin typeface="+mj-lt"/>
                <a:ea typeface="ＭＳ Ｐゴシック" pitchFamily="34" charset="-128"/>
              </a:rPr>
              <a:t> 2008;  </a:t>
            </a:r>
            <a:r>
              <a:rPr lang="en-US" altLang="en-US" sz="1800" dirty="0" err="1" smtClean="0">
                <a:latin typeface="+mj-lt"/>
                <a:ea typeface="ＭＳ Ｐゴシック" pitchFamily="34" charset="-128"/>
              </a:rPr>
              <a:t>Resick</a:t>
            </a:r>
            <a:r>
              <a:rPr lang="en-US" altLang="en-US" sz="1800" dirty="0" smtClean="0">
                <a:latin typeface="+mj-lt"/>
                <a:ea typeface="ＭＳ Ｐゴシック" pitchFamily="34" charset="-128"/>
              </a:rPr>
              <a:t> et al. 2006; </a:t>
            </a:r>
            <a:r>
              <a:rPr lang="en-US" altLang="en-US" sz="1800" dirty="0" err="1" smtClean="0">
                <a:latin typeface="+mj-lt"/>
                <a:ea typeface="ＭＳ Ｐゴシック" pitchFamily="34" charset="-128"/>
              </a:rPr>
              <a:t>Ciulla</a:t>
            </a:r>
            <a:r>
              <a:rPr lang="en-US" altLang="en-US" sz="1800" dirty="0" smtClean="0">
                <a:latin typeface="+mj-lt"/>
                <a:ea typeface="ＭＳ Ｐゴシック" pitchFamily="34" charset="-128"/>
              </a:rPr>
              <a:t> 2004; </a:t>
            </a:r>
            <a:r>
              <a:rPr lang="en-US" altLang="en-US" sz="1800" dirty="0" err="1" smtClean="0">
                <a:latin typeface="+mj-lt"/>
                <a:ea typeface="ＭＳ Ｐゴシック" pitchFamily="34" charset="-128"/>
              </a:rPr>
              <a:t>Gini</a:t>
            </a:r>
            <a:r>
              <a:rPr lang="en-US" altLang="en-US" sz="1800" dirty="0" smtClean="0">
                <a:latin typeface="+mj-lt"/>
                <a:ea typeface="ＭＳ Ｐゴシック" pitchFamily="34" charset="-128"/>
              </a:rPr>
              <a:t> 1997)</a:t>
            </a:r>
          </a:p>
          <a:p>
            <a:pPr eaLnBrk="1" hangingPunct="1">
              <a:defRPr/>
            </a:pPr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020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31825" y="1182688"/>
            <a:ext cx="8229600" cy="1066800"/>
          </a:xfrm>
        </p:spPr>
        <p:txBody>
          <a:bodyPr/>
          <a:lstStyle/>
          <a:p>
            <a:pPr>
              <a:defRPr/>
            </a:pPr>
            <a:r>
              <a:rPr lang="en-IE" altLang="en-US" dirty="0" smtClean="0">
                <a:solidFill>
                  <a:schemeClr val="accent4"/>
                </a:solidFill>
                <a:ea typeface="ＭＳ Ｐゴシック" pitchFamily="34" charset="-128"/>
              </a:rPr>
              <a:t>Impact of Ethical </a:t>
            </a:r>
            <a:r>
              <a:rPr lang="en-IE" altLang="en-US" dirty="0" smtClean="0">
                <a:solidFill>
                  <a:schemeClr val="accent4"/>
                </a:solidFill>
                <a:ea typeface="ＭＳ Ｐゴシック" pitchFamily="34" charset="-128"/>
              </a:rPr>
              <a:t>Leadership in companies?</a:t>
            </a:r>
            <a:endParaRPr lang="en-US" altLang="en-US" dirty="0" smtClean="0">
              <a:solidFill>
                <a:schemeClr val="accent4"/>
              </a:solidFill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en-IE" dirty="0" smtClean="0"/>
          </a:p>
          <a:p>
            <a:pPr>
              <a:defRPr/>
            </a:pPr>
            <a:r>
              <a:rPr lang="en-IE" dirty="0" smtClean="0"/>
              <a:t>Lower levels of unethical behaviour in work-places</a:t>
            </a:r>
          </a:p>
          <a:p>
            <a:pPr>
              <a:defRPr/>
            </a:pPr>
            <a:r>
              <a:rPr lang="en-IE" dirty="0" smtClean="0"/>
              <a:t>Lower levels of employee deviance</a:t>
            </a:r>
          </a:p>
          <a:p>
            <a:pPr>
              <a:defRPr/>
            </a:pPr>
            <a:r>
              <a:rPr lang="en-IE" dirty="0" smtClean="0"/>
              <a:t>Related to employees ability to report problems</a:t>
            </a:r>
          </a:p>
          <a:p>
            <a:pPr>
              <a:defRPr/>
            </a:pPr>
            <a:r>
              <a:rPr lang="en-IE" dirty="0" smtClean="0"/>
              <a:t>Higher levels </a:t>
            </a:r>
            <a:r>
              <a:rPr lang="en-IE" dirty="0" smtClean="0"/>
              <a:t>of corporate </a:t>
            </a:r>
            <a:r>
              <a:rPr lang="en-IE" dirty="0" smtClean="0"/>
              <a:t>citizenship</a:t>
            </a:r>
          </a:p>
          <a:p>
            <a:pPr>
              <a:defRPr/>
            </a:pPr>
            <a:r>
              <a:rPr lang="en-IE" dirty="0" smtClean="0"/>
              <a:t>Psychological safety and voice behaviour ( whistle-blowing)</a:t>
            </a:r>
          </a:p>
          <a:p>
            <a:pPr>
              <a:defRPr/>
            </a:pPr>
            <a:r>
              <a:rPr lang="en-IE" dirty="0" smtClean="0"/>
              <a:t>Intrinsic motivation</a:t>
            </a:r>
          </a:p>
          <a:p>
            <a:pPr>
              <a:defRPr/>
            </a:pPr>
            <a:r>
              <a:rPr lang="en-IE" dirty="0" smtClean="0"/>
              <a:t>Trust and organizational commitment</a:t>
            </a:r>
          </a:p>
          <a:p>
            <a:pPr>
              <a:defRPr/>
            </a:pPr>
            <a:r>
              <a:rPr lang="en-IE" dirty="0" smtClean="0"/>
              <a:t>Personal optimism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3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246743" y="145143"/>
            <a:ext cx="8440057" cy="2064657"/>
          </a:xfrm>
        </p:spPr>
        <p:txBody>
          <a:bodyPr/>
          <a:lstStyle/>
          <a:p>
            <a:pPr>
              <a:defRPr/>
            </a:pPr>
            <a:r>
              <a:rPr lang="en-IE" altLang="en-US" dirty="0">
                <a:solidFill>
                  <a:schemeClr val="accent4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The meaning of Ethical </a:t>
            </a:r>
            <a:r>
              <a:rPr lang="en-IE" altLang="en-US" dirty="0" smtClean="0">
                <a:solidFill>
                  <a:schemeClr val="accent4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Leadership?</a:t>
            </a:r>
            <a:r>
              <a:rPr lang="en-IE" altLang="en-US" dirty="0">
                <a:solidFill>
                  <a:schemeClr val="accent4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/>
            </a:r>
            <a:br>
              <a:rPr lang="en-IE" altLang="en-US" dirty="0">
                <a:solidFill>
                  <a:schemeClr val="accent4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</a:br>
            <a:r>
              <a:rPr lang="en-IE" altLang="en-US" sz="2400" dirty="0" err="1" smtClean="0">
                <a:ea typeface="ＭＳ Ｐゴシック" pitchFamily="34" charset="-128"/>
              </a:rPr>
              <a:t>Resick</a:t>
            </a:r>
            <a:r>
              <a:rPr lang="en-IE" altLang="en-US" sz="2400" dirty="0" smtClean="0">
                <a:ea typeface="ＭＳ Ｐゴシック" pitchFamily="34" charset="-128"/>
              </a:rPr>
              <a:t>, Martin &amp; Keating </a:t>
            </a:r>
            <a:r>
              <a:rPr lang="en-IE" altLang="en-US" sz="2400" dirty="0">
                <a:ea typeface="ＭＳ Ｐゴシック" pitchFamily="34" charset="-128"/>
              </a:rPr>
              <a:t>Journal of Business Ethics </a:t>
            </a:r>
            <a:r>
              <a:rPr lang="en-IE" altLang="en-US" sz="2400" dirty="0" smtClean="0">
                <a:ea typeface="ＭＳ Ｐゴシック" pitchFamily="34" charset="-128"/>
              </a:rPr>
              <a:t>2011</a:t>
            </a:r>
            <a:endParaRPr lang="en-US" altLang="en-US" sz="2400" dirty="0" smtClean="0">
              <a:solidFill>
                <a:schemeClr val="accent4"/>
              </a:solidFill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What </a:t>
            </a:r>
            <a:r>
              <a:rPr lang="en-US" sz="3500" dirty="0" err="1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behaviours</a:t>
            </a:r>
            <a:r>
              <a:rPr lang="en-US" sz="35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and personal characteristics 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do you associate most closely </a:t>
            </a:r>
            <a:r>
              <a:rPr lang="en-US" sz="35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with ethical/unethical </a:t>
            </a:r>
            <a:r>
              <a:rPr lang="en-US" sz="3500" dirty="0" smtClean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leadership 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in organizations?</a:t>
            </a:r>
          </a:p>
          <a:p>
            <a:pPr>
              <a:buFont typeface="Georgia" pitchFamily="18" charset="0"/>
              <a:buNone/>
              <a:defRPr/>
            </a:pPr>
            <a:endParaRPr lang="en-US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Think about a situation where you consider a leader to have demonstrated ethical/unethical leadership/integrity. </a:t>
            </a:r>
          </a:p>
          <a:p>
            <a:pPr lvl="1">
              <a:defRPr/>
            </a:pP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Please describe this situation and explain why you consider the person to have behaved </a:t>
            </a:r>
            <a:r>
              <a:rPr lang="en-US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ethically/unethically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Georgia" pitchFamily="18" charset="0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7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50825" y="465138"/>
            <a:ext cx="8302625" cy="11747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IE" sz="3600" dirty="0" smtClean="0">
                <a:solidFill>
                  <a:schemeClr val="accent4"/>
                </a:solidFill>
              </a:rPr>
              <a:t>Attributes </a:t>
            </a:r>
            <a:r>
              <a:rPr lang="en-IE" sz="3600" dirty="0" smtClean="0">
                <a:solidFill>
                  <a:schemeClr val="accent4"/>
                </a:solidFill>
              </a:rPr>
              <a:t>of managerial </a:t>
            </a:r>
            <a:r>
              <a:rPr lang="en-IE" sz="3600" dirty="0" smtClean="0">
                <a:solidFill>
                  <a:schemeClr val="accent4"/>
                </a:solidFill>
              </a:rPr>
              <a:t>ethical </a:t>
            </a:r>
            <a:r>
              <a:rPr lang="en-IE" sz="3600" dirty="0" smtClean="0">
                <a:solidFill>
                  <a:schemeClr val="accent4"/>
                </a:solidFill>
              </a:rPr>
              <a:t>leadership behaviour in four countries</a:t>
            </a:r>
            <a:endParaRPr lang="en-US" sz="2000" dirty="0" smtClean="0">
              <a:solidFill>
                <a:schemeClr val="accent4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2016125"/>
            <a:ext cx="4041775" cy="457200"/>
          </a:xfrm>
        </p:spPr>
        <p:txBody>
          <a:bodyPr/>
          <a:lstStyle/>
          <a:p>
            <a:pPr>
              <a:defRPr/>
            </a:pPr>
            <a:r>
              <a:rPr lang="en-IE" sz="3200" b="0" dirty="0" smtClean="0">
                <a:solidFill>
                  <a:srgbClr val="FF0000"/>
                </a:solidFill>
              </a:rPr>
              <a:t>Ethical Attributes</a:t>
            </a:r>
            <a:endParaRPr lang="en-US" sz="3200" b="0" dirty="0">
              <a:solidFill>
                <a:srgbClr val="FF0000"/>
              </a:solidFill>
            </a:endParaRPr>
          </a:p>
        </p:txBody>
      </p:sp>
      <p:sp>
        <p:nvSpPr>
          <p:cNvPr id="32772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708275"/>
            <a:ext cx="4041775" cy="3886200"/>
          </a:xfrm>
        </p:spPr>
        <p:txBody>
          <a:bodyPr/>
          <a:lstStyle/>
          <a:p>
            <a:r>
              <a:rPr lang="en-IE" altLang="en-US" sz="2400" dirty="0" smtClean="0">
                <a:latin typeface="+mj-lt"/>
                <a:ea typeface="ＭＳ Ｐゴシック" pitchFamily="34" charset="-128"/>
              </a:rPr>
              <a:t>Accountability</a:t>
            </a:r>
          </a:p>
          <a:p>
            <a:r>
              <a:rPr lang="en-IE" altLang="en-US" sz="2400" dirty="0" smtClean="0">
                <a:latin typeface="+mj-lt"/>
                <a:ea typeface="ＭＳ Ｐゴシック" pitchFamily="34" charset="-128"/>
              </a:rPr>
              <a:t>Consideration and Respect for others</a:t>
            </a:r>
          </a:p>
          <a:p>
            <a:r>
              <a:rPr lang="en-IE" altLang="en-US" sz="2400" dirty="0" smtClean="0">
                <a:latin typeface="+mj-lt"/>
                <a:ea typeface="ＭＳ Ｐゴシック" pitchFamily="34" charset="-128"/>
              </a:rPr>
              <a:t>Fairness/non-discriminatory treatment</a:t>
            </a:r>
          </a:p>
          <a:p>
            <a:r>
              <a:rPr lang="en-IE" altLang="en-US" sz="2400" dirty="0" smtClean="0">
                <a:latin typeface="+mj-lt"/>
                <a:ea typeface="ＭＳ Ｐゴシック" pitchFamily="34" charset="-128"/>
              </a:rPr>
              <a:t>Character</a:t>
            </a:r>
          </a:p>
          <a:p>
            <a:r>
              <a:rPr lang="en-IE" altLang="en-US" sz="2400" dirty="0" smtClean="0">
                <a:latin typeface="+mj-lt"/>
                <a:ea typeface="ＭＳ Ｐゴシック" pitchFamily="34" charset="-128"/>
              </a:rPr>
              <a:t>Collective Orientation ( social &amp; organisational)</a:t>
            </a:r>
          </a:p>
          <a:p>
            <a:r>
              <a:rPr lang="en-IE" altLang="en-US" sz="2400" dirty="0" err="1" smtClean="0">
                <a:latin typeface="+mj-lt"/>
                <a:ea typeface="ＭＳ Ｐゴシック" pitchFamily="34" charset="-128"/>
              </a:rPr>
              <a:t>Openess</a:t>
            </a:r>
            <a:r>
              <a:rPr lang="en-IE" altLang="en-US" sz="2400" dirty="0" smtClean="0">
                <a:latin typeface="+mj-lt"/>
                <a:ea typeface="ＭＳ Ｐゴシック" pitchFamily="34" charset="-128"/>
              </a:rPr>
              <a:t> </a:t>
            </a:r>
            <a:r>
              <a:rPr lang="en-IE" altLang="en-US" sz="2400" dirty="0" smtClean="0">
                <a:latin typeface="+mj-lt"/>
                <a:ea typeface="ＭＳ Ｐゴシック" pitchFamily="34" charset="-128"/>
              </a:rPr>
              <a:t>&amp; Flexibility</a:t>
            </a:r>
          </a:p>
          <a:p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21200" y="1639888"/>
            <a:ext cx="4032250" cy="8445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0" dirty="0" smtClean="0">
                <a:solidFill>
                  <a:srgbClr val="FF0000"/>
                </a:solidFill>
              </a:rPr>
              <a:t>definitions</a:t>
            </a:r>
            <a:endParaRPr lang="en-US" sz="3200" b="0" dirty="0">
              <a:solidFill>
                <a:srgbClr val="FF0000"/>
              </a:solidFill>
            </a:endParaRPr>
          </a:p>
        </p:txBody>
      </p:sp>
      <p:sp>
        <p:nvSpPr>
          <p:cNvPr id="17414" name="Content Placeholder 5"/>
          <p:cNvSpPr>
            <a:spLocks noGrp="1"/>
          </p:cNvSpPr>
          <p:nvPr>
            <p:ph sz="quarter" idx="4"/>
          </p:nvPr>
        </p:nvSpPr>
        <p:spPr>
          <a:xfrm>
            <a:off x="4521200" y="2473325"/>
            <a:ext cx="4238625" cy="4121150"/>
          </a:xfrm>
        </p:spPr>
        <p:txBody>
          <a:bodyPr>
            <a:normAutofit fontScale="62500" lnSpcReduction="20000"/>
          </a:bodyPr>
          <a:lstStyle/>
          <a:p>
            <a:r>
              <a:rPr lang="en-IE" sz="2900" i="1" dirty="0">
                <a:solidFill>
                  <a:srgbClr val="FF0000"/>
                </a:solidFill>
              </a:rPr>
              <a:t>Accountability </a:t>
            </a:r>
            <a:r>
              <a:rPr lang="en-IE" sz="2900" dirty="0">
                <a:solidFill>
                  <a:srgbClr val="FF0000"/>
                </a:solidFill>
              </a:rPr>
              <a:t>: </a:t>
            </a:r>
            <a:r>
              <a:rPr lang="en-IE" sz="2900" dirty="0"/>
              <a:t>complying with law , regulations, external standards, holding others accountable</a:t>
            </a:r>
          </a:p>
          <a:p>
            <a:r>
              <a:rPr lang="en-IE" sz="2400" i="1" dirty="0">
                <a:solidFill>
                  <a:srgbClr val="FF0000"/>
                </a:solidFill>
              </a:rPr>
              <a:t>Consideration for Others </a:t>
            </a:r>
            <a:r>
              <a:rPr lang="en-IE" sz="2400" dirty="0"/>
              <a:t>: </a:t>
            </a:r>
            <a:r>
              <a:rPr lang="en-IE" dirty="0"/>
              <a:t>demonstrating empathy towards others, protecting staff, tolerance, being approachable &amp; treating others with dignity </a:t>
            </a:r>
          </a:p>
          <a:p>
            <a:r>
              <a:rPr lang="en-IE" sz="2400" i="1" dirty="0">
                <a:solidFill>
                  <a:srgbClr val="FF0000"/>
                </a:solidFill>
              </a:rPr>
              <a:t>Fairness/ non-discriminatory </a:t>
            </a:r>
            <a:r>
              <a:rPr lang="en-IE" sz="2400" dirty="0"/>
              <a:t>: </a:t>
            </a:r>
            <a:r>
              <a:rPr lang="en-IE" dirty="0"/>
              <a:t>making </a:t>
            </a:r>
            <a:r>
              <a:rPr lang="en-IE" dirty="0" smtClean="0"/>
              <a:t> fair</a:t>
            </a:r>
            <a:r>
              <a:rPr lang="en-IE" dirty="0"/>
              <a:t>, just and objective decisions ; not forming in –groups; not discriminating</a:t>
            </a:r>
          </a:p>
          <a:p>
            <a:r>
              <a:rPr lang="en-IE" sz="2900" i="1" dirty="0">
                <a:solidFill>
                  <a:srgbClr val="FF0000"/>
                </a:solidFill>
              </a:rPr>
              <a:t>Character: </a:t>
            </a:r>
            <a:r>
              <a:rPr lang="en-IE" sz="2900" dirty="0"/>
              <a:t>trustworthy, integrity, sincerity, having a moral code &amp; sense of ethical awareness, authentic, leading by example</a:t>
            </a:r>
          </a:p>
          <a:p>
            <a:r>
              <a:rPr lang="en-IE" sz="2400" i="1" dirty="0">
                <a:solidFill>
                  <a:srgbClr val="FF0000"/>
                </a:solidFill>
              </a:rPr>
              <a:t>Collective Orientation: </a:t>
            </a:r>
            <a:r>
              <a:rPr lang="en-IE" sz="2400" dirty="0"/>
              <a:t>putting interest of others/organisation ahead of personal interests, promoting a collective approach, </a:t>
            </a:r>
          </a:p>
          <a:p>
            <a:r>
              <a:rPr lang="en-IE" sz="2400" i="1" dirty="0">
                <a:solidFill>
                  <a:srgbClr val="FF0000"/>
                </a:solidFill>
              </a:rPr>
              <a:t>Openness/Flexibility: </a:t>
            </a:r>
            <a:r>
              <a:rPr lang="en-IE" sz="2400" dirty="0"/>
              <a:t>open to different opinions, listening sharing information, </a:t>
            </a:r>
            <a:endParaRPr lang="en-US" sz="2400" dirty="0"/>
          </a:p>
          <a:p>
            <a:pPr>
              <a:defRPr/>
            </a:pPr>
            <a:endParaRPr lang="en-IE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259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09486"/>
          </a:xfrm>
        </p:spPr>
        <p:txBody>
          <a:bodyPr/>
          <a:lstStyle/>
          <a:p>
            <a:r>
              <a:rPr lang="en-IE" altLang="en-US" sz="2800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Ethical Managerial </a:t>
            </a:r>
            <a:r>
              <a:rPr lang="en-IE" altLang="en-US" sz="2800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Leadership attributes : a comparison across </a:t>
            </a:r>
            <a:r>
              <a:rPr lang="en-IE" altLang="en-US" sz="2800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cultures, </a:t>
            </a:r>
            <a:r>
              <a:rPr lang="en-IE" altLang="en-US" sz="2800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incl</a:t>
            </a:r>
            <a:r>
              <a:rPr lang="en-IE" altLang="en-US" sz="2800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. Ireland</a:t>
            </a:r>
            <a:r>
              <a:rPr lang="en-IE" alt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/>
            </a:r>
            <a:br>
              <a:rPr lang="en-IE" alt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endParaRPr lang="en-IE" altLang="en-US" sz="20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426626"/>
              </p:ext>
            </p:extLst>
          </p:nvPr>
        </p:nvGraphicFramePr>
        <p:xfrm>
          <a:off x="435883" y="1509486"/>
          <a:ext cx="8432345" cy="5050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6469"/>
                <a:gridCol w="1686469"/>
                <a:gridCol w="1686469"/>
                <a:gridCol w="1686469"/>
                <a:gridCol w="1686469"/>
              </a:tblGrid>
              <a:tr h="1352336">
                <a:tc>
                  <a:txBody>
                    <a:bodyPr/>
                    <a:lstStyle/>
                    <a:p>
                      <a:r>
                        <a:rPr lang="en-IE" sz="2000" dirty="0" smtClean="0"/>
                        <a:t>Ethical Leadership</a:t>
                      </a:r>
                    </a:p>
                    <a:p>
                      <a:r>
                        <a:rPr lang="en-IE" sz="2000" dirty="0" smtClean="0"/>
                        <a:t>Attributes</a:t>
                      </a:r>
                      <a:endParaRPr lang="en-IE" sz="20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2800" dirty="0" smtClean="0">
                          <a:solidFill>
                            <a:schemeClr val="accent2"/>
                          </a:solidFill>
                        </a:rPr>
                        <a:t>Ireland</a:t>
                      </a:r>
                    </a:p>
                    <a:p>
                      <a:r>
                        <a:rPr lang="en-IE" sz="2000" dirty="0" smtClean="0"/>
                        <a:t>%</a:t>
                      </a:r>
                      <a:endParaRPr lang="en-IE" sz="20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/>
                        <a:t>Germany</a:t>
                      </a:r>
                      <a:endParaRPr lang="en-IE" sz="1800" dirty="0" smtClean="0"/>
                    </a:p>
                    <a:p>
                      <a:r>
                        <a:rPr lang="en-IE" sz="1800" dirty="0" smtClean="0"/>
                        <a:t>%</a:t>
                      </a:r>
                      <a:endParaRPr lang="en-IE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/>
                        <a:t>US</a:t>
                      </a:r>
                      <a:endParaRPr lang="en-IE" sz="1800" dirty="0" smtClean="0"/>
                    </a:p>
                    <a:p>
                      <a:r>
                        <a:rPr lang="en-IE" sz="1800" dirty="0" smtClean="0"/>
                        <a:t>%</a:t>
                      </a:r>
                      <a:endParaRPr lang="en-IE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/>
                        <a:t>PRC</a:t>
                      </a:r>
                    </a:p>
                    <a:p>
                      <a:r>
                        <a:rPr lang="en-IE" sz="1800" dirty="0" smtClean="0"/>
                        <a:t>%</a:t>
                      </a:r>
                      <a:endParaRPr lang="en-IE" sz="1800" dirty="0"/>
                    </a:p>
                  </a:txBody>
                  <a:tcPr marT="45716" marB="45716"/>
                </a:tc>
              </a:tr>
              <a:tr h="496678">
                <a:tc>
                  <a:txBody>
                    <a:bodyPr/>
                    <a:lstStyle/>
                    <a:p>
                      <a:r>
                        <a:rPr lang="en-IE" sz="1800" b="1" dirty="0" smtClean="0">
                          <a:solidFill>
                            <a:schemeClr val="accent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Accountability</a:t>
                      </a:r>
                      <a:endParaRPr lang="en-IE" sz="1800" b="1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2000" b="1" dirty="0" smtClean="0">
                          <a:solidFill>
                            <a:schemeClr val="accent2"/>
                          </a:solidFill>
                        </a:rPr>
                        <a:t>51.7</a:t>
                      </a:r>
                      <a:endParaRPr lang="en-IE" sz="2000" b="1" dirty="0">
                        <a:solidFill>
                          <a:schemeClr val="accent2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2000" dirty="0" smtClean="0">
                          <a:solidFill>
                            <a:schemeClr val="tx1"/>
                          </a:solidFill>
                        </a:rPr>
                        <a:t>31.8</a:t>
                      </a:r>
                      <a:endParaRPr lang="en-IE" sz="20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2000" dirty="0" smtClean="0">
                          <a:solidFill>
                            <a:schemeClr val="tx1"/>
                          </a:solidFill>
                        </a:rPr>
                        <a:t>42.5</a:t>
                      </a:r>
                      <a:endParaRPr lang="en-IE" sz="20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2000" dirty="0" smtClean="0">
                          <a:solidFill>
                            <a:schemeClr val="tx1"/>
                          </a:solidFill>
                        </a:rPr>
                        <a:t>40.0</a:t>
                      </a:r>
                      <a:endParaRPr lang="en-IE" sz="20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</a:tr>
              <a:tr h="675661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Consideration/respect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34.5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b="1" dirty="0" smtClean="0">
                          <a:solidFill>
                            <a:schemeClr val="tx1"/>
                          </a:solidFill>
                        </a:rPr>
                        <a:t>72.7</a:t>
                      </a:r>
                      <a:endParaRPr lang="en-IE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41.0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b="1" dirty="0" smtClean="0">
                          <a:solidFill>
                            <a:schemeClr val="tx1"/>
                          </a:solidFill>
                        </a:rPr>
                        <a:t>72.5</a:t>
                      </a:r>
                      <a:endParaRPr lang="en-IE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</a:tr>
              <a:tr h="496678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Fairness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27.6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45.5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25.0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b="1" dirty="0" smtClean="0">
                          <a:solidFill>
                            <a:schemeClr val="tx1"/>
                          </a:solidFill>
                        </a:rPr>
                        <a:t>50.0</a:t>
                      </a:r>
                      <a:endParaRPr lang="en-IE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</a:tr>
              <a:tr h="496678">
                <a:tc>
                  <a:txBody>
                    <a:bodyPr/>
                    <a:lstStyle/>
                    <a:p>
                      <a:r>
                        <a:rPr lang="en-IE" sz="2000" b="1" dirty="0" smtClean="0">
                          <a:solidFill>
                            <a:schemeClr val="accent2"/>
                          </a:solidFill>
                        </a:rPr>
                        <a:t>Character</a:t>
                      </a:r>
                      <a:endParaRPr lang="en-IE" sz="2000" b="1" dirty="0">
                        <a:solidFill>
                          <a:schemeClr val="accent2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2000" b="1" dirty="0" smtClean="0">
                          <a:solidFill>
                            <a:schemeClr val="accent2"/>
                          </a:solidFill>
                        </a:rPr>
                        <a:t>79.3</a:t>
                      </a:r>
                      <a:endParaRPr lang="en-IE" sz="2000" b="1" dirty="0">
                        <a:solidFill>
                          <a:schemeClr val="accent2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2000" dirty="0" smtClean="0">
                          <a:solidFill>
                            <a:schemeClr val="tx1"/>
                          </a:solidFill>
                        </a:rPr>
                        <a:t>50.0</a:t>
                      </a:r>
                      <a:endParaRPr lang="en-IE" sz="20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2000" b="1" dirty="0" smtClean="0">
                          <a:solidFill>
                            <a:schemeClr val="tx1"/>
                          </a:solidFill>
                        </a:rPr>
                        <a:t>90.0</a:t>
                      </a:r>
                      <a:endParaRPr lang="en-IE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2000" b="1" dirty="0" smtClean="0">
                          <a:solidFill>
                            <a:schemeClr val="tx1"/>
                          </a:solidFill>
                        </a:rPr>
                        <a:t>52.5</a:t>
                      </a:r>
                      <a:endParaRPr lang="en-IE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</a:tr>
              <a:tr h="857277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Collective Orientation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37.9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b="1" dirty="0" smtClean="0">
                          <a:solidFill>
                            <a:schemeClr val="tx1"/>
                          </a:solidFill>
                        </a:rPr>
                        <a:t>63.6</a:t>
                      </a:r>
                      <a:endParaRPr lang="en-IE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35.0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40.0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</a:tr>
              <a:tr h="675661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Openness/</a:t>
                      </a:r>
                    </a:p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flexibility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37.9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16.2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30.0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20.0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0887"/>
          </a:xfrm>
        </p:spPr>
        <p:txBody>
          <a:bodyPr/>
          <a:lstStyle/>
          <a:p>
            <a:r>
              <a:rPr lang="en-US" altLang="en-US" sz="3200" dirty="0" smtClean="0">
                <a:solidFill>
                  <a:schemeClr val="accent4"/>
                </a:solidFill>
                <a:ea typeface="ＭＳ Ｐゴシック" pitchFamily="34" charset="-128"/>
              </a:rPr>
              <a:t>Ethical </a:t>
            </a:r>
            <a:r>
              <a:rPr lang="en-US" altLang="en-US" sz="3200" dirty="0" smtClean="0">
                <a:solidFill>
                  <a:schemeClr val="accent4"/>
                </a:solidFill>
                <a:ea typeface="ＭＳ Ｐゴシック" pitchFamily="34" charset="-128"/>
              </a:rPr>
              <a:t>Managerial Leader </a:t>
            </a:r>
            <a:r>
              <a:rPr lang="en-US" altLang="en-US" sz="3200" dirty="0" smtClean="0">
                <a:solidFill>
                  <a:schemeClr val="accent4"/>
                </a:solidFill>
                <a:ea typeface="ＭＳ Ｐゴシック" pitchFamily="34" charset="-128"/>
              </a:rPr>
              <a:t>Attributes in Ireland and Germany</a:t>
            </a:r>
            <a:r>
              <a:rPr lang="en-US" altLang="en-US" sz="3200" dirty="0" smtClean="0">
                <a:ea typeface="ＭＳ Ｐゴシック" pitchFamily="34" charset="-128"/>
              </a:rPr>
              <a:t/>
            </a:r>
            <a:br>
              <a:rPr lang="en-US" altLang="en-US" sz="3200" dirty="0" smtClean="0">
                <a:ea typeface="ＭＳ Ｐゴシック" pitchFamily="34" charset="-128"/>
              </a:rPr>
            </a:br>
            <a:endParaRPr lang="en-US" altLang="en-US" sz="3200" dirty="0" smtClean="0">
              <a:ea typeface="ＭＳ Ｐゴシック" pitchFamily="34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24760"/>
          <a:ext cx="8229600" cy="5101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50825" y="1"/>
            <a:ext cx="8302625" cy="130628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IE" sz="3200" dirty="0" smtClean="0">
                <a:solidFill>
                  <a:schemeClr val="accent4"/>
                </a:solidFill>
              </a:rPr>
              <a:t>Attributes of </a:t>
            </a:r>
            <a:r>
              <a:rPr lang="en-IE" sz="3200" dirty="0" smtClean="0">
                <a:solidFill>
                  <a:schemeClr val="accent4"/>
                </a:solidFill>
              </a:rPr>
              <a:t>unethical managerial </a:t>
            </a:r>
            <a:r>
              <a:rPr lang="en-IE" sz="3200" dirty="0" smtClean="0">
                <a:solidFill>
                  <a:schemeClr val="accent4"/>
                </a:solidFill>
              </a:rPr>
              <a:t>leadership behaviour</a:t>
            </a:r>
            <a:r>
              <a:rPr lang="en-IE" sz="2800" dirty="0" smtClean="0">
                <a:solidFill>
                  <a:schemeClr val="accent4"/>
                </a:solidFill>
              </a:rPr>
              <a:t/>
            </a:r>
            <a:br>
              <a:rPr lang="en-IE" sz="2800" dirty="0" smtClean="0">
                <a:solidFill>
                  <a:schemeClr val="accent4"/>
                </a:solidFill>
              </a:rPr>
            </a:br>
            <a:r>
              <a:rPr lang="en-IE" sz="2400" dirty="0" err="1" smtClean="0">
                <a:solidFill>
                  <a:schemeClr val="accent4"/>
                </a:solidFill>
              </a:rPr>
              <a:t>Resick</a:t>
            </a:r>
            <a:r>
              <a:rPr lang="en-IE" sz="2400" dirty="0" smtClean="0">
                <a:solidFill>
                  <a:schemeClr val="accent4"/>
                </a:solidFill>
              </a:rPr>
              <a:t>, Martin &amp; Keating</a:t>
            </a:r>
            <a:r>
              <a:rPr lang="en-IE" sz="2400" dirty="0" smtClean="0">
                <a:solidFill>
                  <a:schemeClr val="accent4"/>
                </a:solidFill>
              </a:rPr>
              <a:t>.2011</a:t>
            </a:r>
            <a:endParaRPr lang="en-US" sz="2400" dirty="0" smtClean="0">
              <a:solidFill>
                <a:schemeClr val="accent4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770743"/>
            <a:ext cx="4041775" cy="702582"/>
          </a:xfrm>
        </p:spPr>
        <p:txBody>
          <a:bodyPr/>
          <a:lstStyle/>
          <a:p>
            <a:pPr>
              <a:defRPr/>
            </a:pPr>
            <a:r>
              <a:rPr lang="en-IE" sz="3200" b="0" dirty="0" smtClean="0">
                <a:solidFill>
                  <a:srgbClr val="FF0000"/>
                </a:solidFill>
              </a:rPr>
              <a:t>Une</a:t>
            </a:r>
            <a:r>
              <a:rPr lang="en-IE" sz="3200" b="0" dirty="0" smtClean="0">
                <a:solidFill>
                  <a:srgbClr val="FF0000"/>
                </a:solidFill>
              </a:rPr>
              <a:t>thical </a:t>
            </a:r>
            <a:r>
              <a:rPr lang="en-IE" sz="3200" b="0" dirty="0" smtClean="0">
                <a:solidFill>
                  <a:srgbClr val="FF0000"/>
                </a:solidFill>
              </a:rPr>
              <a:t>Attributes</a:t>
            </a:r>
            <a:endParaRPr lang="en-US" sz="3200" b="0" dirty="0">
              <a:solidFill>
                <a:srgbClr val="FF0000"/>
              </a:solidFill>
            </a:endParaRPr>
          </a:p>
        </p:txBody>
      </p:sp>
      <p:sp>
        <p:nvSpPr>
          <p:cNvPr id="32772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484438"/>
            <a:ext cx="4041775" cy="4110037"/>
          </a:xfrm>
        </p:spPr>
        <p:txBody>
          <a:bodyPr/>
          <a:lstStyle/>
          <a:p>
            <a:pPr>
              <a:defRPr/>
            </a:pPr>
            <a:r>
              <a:rPr lang="en-IE" sz="2400" dirty="0"/>
              <a:t>Acting in self-interest/misusing power</a:t>
            </a:r>
          </a:p>
          <a:p>
            <a:pPr>
              <a:defRPr/>
            </a:pPr>
            <a:r>
              <a:rPr lang="en-IE" sz="2400" dirty="0"/>
              <a:t>Deception &amp; Dishonesty</a:t>
            </a:r>
          </a:p>
          <a:p>
            <a:pPr>
              <a:defRPr/>
            </a:pPr>
            <a:r>
              <a:rPr lang="en-IE" dirty="0"/>
              <a:t>Lack of accountability</a:t>
            </a:r>
            <a:r>
              <a:rPr lang="en-US" dirty="0"/>
              <a:t>/compliance , transparency</a:t>
            </a:r>
          </a:p>
          <a:p>
            <a:pPr>
              <a:defRPr/>
            </a:pPr>
            <a:r>
              <a:rPr lang="en-IE" dirty="0"/>
              <a:t>Lack of personal values/moral </a:t>
            </a:r>
            <a:r>
              <a:rPr lang="en-IE" dirty="0" smtClean="0"/>
              <a:t>code</a:t>
            </a:r>
          </a:p>
          <a:p>
            <a:pPr>
              <a:defRPr/>
            </a:pPr>
            <a:r>
              <a:rPr lang="en-IE" dirty="0" smtClean="0"/>
              <a:t>Incivility</a:t>
            </a:r>
          </a:p>
          <a:p>
            <a:pPr>
              <a:defRPr/>
            </a:pPr>
            <a:r>
              <a:rPr lang="en-IE" dirty="0" smtClean="0"/>
              <a:t>Narrow </a:t>
            </a:r>
            <a:r>
              <a:rPr lang="en-IE" dirty="0"/>
              <a:t>/short-term focus</a:t>
            </a:r>
          </a:p>
          <a:p>
            <a:endParaRPr lang="en-US" altLang="en-US" dirty="0" smtClean="0">
              <a:latin typeface="+mj-lt"/>
              <a:ea typeface="ＭＳ Ｐゴシック" pitchFamily="34" charset="-12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21200" y="1306286"/>
            <a:ext cx="4032250" cy="9869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0" dirty="0" smtClean="0">
                <a:solidFill>
                  <a:srgbClr val="FF0000"/>
                </a:solidFill>
              </a:rPr>
              <a:t>Definitions</a:t>
            </a:r>
            <a:endParaRPr lang="en-US" sz="3200" b="0" dirty="0">
              <a:solidFill>
                <a:srgbClr val="FF0000"/>
              </a:solidFill>
            </a:endParaRPr>
          </a:p>
        </p:txBody>
      </p:sp>
      <p:sp>
        <p:nvSpPr>
          <p:cNvPr id="17414" name="Content Placeholder 5"/>
          <p:cNvSpPr>
            <a:spLocks noGrp="1"/>
          </p:cNvSpPr>
          <p:nvPr>
            <p:ph sz="quarter" idx="4"/>
          </p:nvPr>
        </p:nvSpPr>
        <p:spPr>
          <a:xfrm>
            <a:off x="4718050" y="2293257"/>
            <a:ext cx="4041775" cy="4301218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IE" sz="2300" i="1" dirty="0">
                <a:solidFill>
                  <a:srgbClr val="FF0000"/>
                </a:solidFill>
              </a:rPr>
              <a:t>Acting in self –interest/misusing power </a:t>
            </a:r>
            <a:r>
              <a:rPr lang="en-IE" sz="2300" dirty="0">
                <a:solidFill>
                  <a:srgbClr val="FF0000"/>
                </a:solidFill>
              </a:rPr>
              <a:t>: </a:t>
            </a:r>
            <a:r>
              <a:rPr lang="en-IE" sz="2300" dirty="0"/>
              <a:t>blaming others; greedy &amp; self-indulgent; personal face saving; egotistical; exploiting power</a:t>
            </a:r>
          </a:p>
          <a:p>
            <a:pPr>
              <a:defRPr/>
            </a:pPr>
            <a:r>
              <a:rPr lang="en-IE" sz="2300" i="1" dirty="0">
                <a:solidFill>
                  <a:srgbClr val="FF0000"/>
                </a:solidFill>
              </a:rPr>
              <a:t>Dishonesty/Deception</a:t>
            </a:r>
            <a:r>
              <a:rPr lang="en-IE" sz="2300" dirty="0">
                <a:solidFill>
                  <a:srgbClr val="FF0000"/>
                </a:solidFill>
              </a:rPr>
              <a:t> : </a:t>
            </a:r>
            <a:r>
              <a:rPr lang="en-IE" sz="2300" dirty="0"/>
              <a:t>corruption; cheating; collusion  </a:t>
            </a:r>
          </a:p>
          <a:p>
            <a:pPr>
              <a:defRPr/>
            </a:pPr>
            <a:r>
              <a:rPr lang="en-IE" sz="2300" i="1" dirty="0">
                <a:solidFill>
                  <a:srgbClr val="FF0000"/>
                </a:solidFill>
              </a:rPr>
              <a:t>Lack of accountability/transparency : </a:t>
            </a:r>
            <a:r>
              <a:rPr lang="en-IE" sz="2300" dirty="0"/>
              <a:t>not taking responsibility; blaming others; secretive/hidden agendas; breaking law; hiding mistakes, </a:t>
            </a:r>
          </a:p>
          <a:p>
            <a:pPr>
              <a:defRPr/>
            </a:pPr>
            <a:r>
              <a:rPr lang="en-IE" sz="2300" i="1" dirty="0">
                <a:solidFill>
                  <a:srgbClr val="FF0000"/>
                </a:solidFill>
              </a:rPr>
              <a:t>Lack of personal values: </a:t>
            </a:r>
            <a:r>
              <a:rPr lang="en-IE" sz="2300" dirty="0"/>
              <a:t>lacking moral courage; having dubious morals and values</a:t>
            </a:r>
          </a:p>
          <a:p>
            <a:pPr>
              <a:defRPr/>
            </a:pPr>
            <a:r>
              <a:rPr lang="en-IE" sz="2300" i="1" dirty="0">
                <a:solidFill>
                  <a:srgbClr val="FF0000"/>
                </a:solidFill>
              </a:rPr>
              <a:t>Incivility : </a:t>
            </a:r>
            <a:r>
              <a:rPr lang="en-IE" sz="2300" dirty="0"/>
              <a:t>bullying; vindictive; exploiting others; inconsiderate towards others; violating subordinate rights; </a:t>
            </a:r>
          </a:p>
          <a:p>
            <a:pPr>
              <a:defRPr/>
            </a:pPr>
            <a:r>
              <a:rPr lang="en-IE" sz="2300" i="1" dirty="0">
                <a:solidFill>
                  <a:srgbClr val="FF0000"/>
                </a:solidFill>
              </a:rPr>
              <a:t>Short-term focus : </a:t>
            </a:r>
            <a:r>
              <a:rPr lang="en-IE" sz="2300" dirty="0"/>
              <a:t>focus on profits to the detriment of social, environmental  and personal impact</a:t>
            </a:r>
            <a:endParaRPr lang="en-US" sz="2300" dirty="0"/>
          </a:p>
          <a:p>
            <a:pPr>
              <a:defRPr/>
            </a:pPr>
            <a:endParaRPr lang="en-IE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4733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11214"/>
          </a:xfrm>
        </p:spPr>
        <p:txBody>
          <a:bodyPr>
            <a:normAutofit fontScale="90000"/>
          </a:bodyPr>
          <a:lstStyle/>
          <a:p>
            <a:r>
              <a:rPr lang="en-IE" dirty="0" smtClean="0">
                <a:solidFill>
                  <a:schemeClr val="accent4"/>
                </a:solidFill>
              </a:rPr>
              <a:t>Global Leadership and Organizational Effectiveness (GLOBE) </a:t>
            </a:r>
            <a:r>
              <a:rPr lang="en-IE" dirty="0" smtClean="0">
                <a:solidFill>
                  <a:schemeClr val="accent4"/>
                </a:solidFill>
              </a:rPr>
              <a:t>study 1995-2010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sz="2700" dirty="0" smtClean="0"/>
              <a:t>Leader: Robert House , Wharton Business </a:t>
            </a:r>
            <a:r>
              <a:rPr lang="en-IE" sz="2700" dirty="0" smtClean="0"/>
              <a:t>School, US</a:t>
            </a:r>
            <a:r>
              <a:rPr lang="en-IE" sz="2700" dirty="0" smtClean="0"/>
              <a:t/>
            </a:r>
            <a:br>
              <a:rPr lang="en-IE" sz="2700" dirty="0" smtClean="0"/>
            </a:br>
            <a:r>
              <a:rPr lang="en-IE" sz="2700" dirty="0" smtClean="0"/>
              <a:t>200 researchers in 62 countries</a:t>
            </a:r>
            <a:br>
              <a:rPr lang="en-IE" sz="2700" dirty="0" smtClean="0"/>
            </a:br>
            <a:r>
              <a:rPr lang="en-IE" sz="2700" dirty="0" smtClean="0"/>
              <a:t>Respondents 17.000 managers in 950 organisations</a:t>
            </a:r>
            <a:br>
              <a:rPr lang="en-IE" sz="2700" dirty="0" smtClean="0"/>
            </a:br>
            <a:r>
              <a:rPr lang="en-IE" sz="2700" dirty="0" smtClean="0"/>
              <a:t>Quantitative &amp; Qualitative research</a:t>
            </a:r>
            <a:br>
              <a:rPr lang="en-IE" sz="2700" dirty="0" smtClean="0"/>
            </a:br>
            <a:r>
              <a:rPr lang="en-IE" sz="2700" dirty="0" smtClean="0"/>
              <a:t>“As is”: Practice : “As should be”: Values   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47697"/>
            <a:ext cx="8229600" cy="28784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dirty="0" smtClean="0">
                <a:latin typeface="+mj-lt"/>
              </a:rPr>
              <a:t>1. Which </a:t>
            </a:r>
            <a:r>
              <a:rPr lang="en-IE" dirty="0" smtClean="0">
                <a:latin typeface="+mj-lt"/>
              </a:rPr>
              <a:t>behaviours </a:t>
            </a:r>
            <a:r>
              <a:rPr lang="en-IE" dirty="0" smtClean="0">
                <a:latin typeface="+mj-lt"/>
              </a:rPr>
              <a:t>are commonly seen as effective for leaders across cultures?</a:t>
            </a:r>
          </a:p>
          <a:p>
            <a:pPr>
              <a:buNone/>
            </a:pPr>
            <a:r>
              <a:rPr lang="en-IE" dirty="0" smtClean="0">
                <a:latin typeface="+mj-lt"/>
              </a:rPr>
              <a:t>2. Which </a:t>
            </a:r>
            <a:r>
              <a:rPr lang="en-IE" dirty="0" smtClean="0">
                <a:latin typeface="+mj-lt"/>
              </a:rPr>
              <a:t>behaviours </a:t>
            </a:r>
            <a:r>
              <a:rPr lang="en-IE" dirty="0" smtClean="0">
                <a:latin typeface="+mj-lt"/>
              </a:rPr>
              <a:t>and practices vary for leaders across cultures?</a:t>
            </a:r>
          </a:p>
          <a:p>
            <a:pPr>
              <a:buNone/>
            </a:pPr>
            <a:r>
              <a:rPr lang="en-IE" dirty="0" smtClean="0">
                <a:latin typeface="+mj-lt"/>
              </a:rPr>
              <a:t>3. To what extent can we predict leadership behaviours based on cultural dimensions?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817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330200"/>
            <a:ext cx="8229600" cy="1066800"/>
          </a:xfrm>
        </p:spPr>
        <p:txBody>
          <a:bodyPr/>
          <a:lstStyle/>
          <a:p>
            <a:r>
              <a:rPr lang="en-IE" altLang="en-US" dirty="0" smtClean="0">
                <a:solidFill>
                  <a:schemeClr val="accent4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Unethical Managerial </a:t>
            </a:r>
            <a:r>
              <a:rPr lang="en-IE" altLang="en-US" dirty="0" smtClean="0">
                <a:solidFill>
                  <a:schemeClr val="accent4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Leadership attributes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823619"/>
              </p:ext>
            </p:extLst>
          </p:nvPr>
        </p:nvGraphicFramePr>
        <p:xfrm>
          <a:off x="573088" y="1857375"/>
          <a:ext cx="8339137" cy="492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053"/>
                <a:gridCol w="1559340"/>
                <a:gridCol w="1696248"/>
                <a:gridCol w="1696248"/>
                <a:gridCol w="1696248"/>
              </a:tblGrid>
              <a:tr h="1175461">
                <a:tc>
                  <a:txBody>
                    <a:bodyPr/>
                    <a:lstStyle/>
                    <a:p>
                      <a:r>
                        <a:rPr lang="en-IE" sz="1800" dirty="0" smtClean="0"/>
                        <a:t>Unethical Leadership</a:t>
                      </a:r>
                      <a:endParaRPr lang="en-IE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 smtClean="0"/>
                        <a:t>Ireland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 smtClean="0"/>
                        <a:t>%</a:t>
                      </a:r>
                    </a:p>
                    <a:p>
                      <a:endParaRPr lang="en-IE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 smtClean="0"/>
                        <a:t>Germany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dirty="0" smtClean="0"/>
                        <a:t>%</a:t>
                      </a:r>
                    </a:p>
                    <a:p>
                      <a:endParaRPr lang="en-IE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/>
                        <a:t>US</a:t>
                      </a:r>
                    </a:p>
                    <a:p>
                      <a:r>
                        <a:rPr lang="en-IE" sz="1800" dirty="0" smtClean="0"/>
                        <a:t>%</a:t>
                      </a:r>
                      <a:endParaRPr lang="en-IE" sz="1800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/>
                        <a:t>PRC</a:t>
                      </a:r>
                    </a:p>
                    <a:p>
                      <a:r>
                        <a:rPr lang="en-IE" sz="1800" dirty="0" smtClean="0"/>
                        <a:t>%</a:t>
                      </a:r>
                      <a:endParaRPr lang="en-IE" sz="1800" dirty="0"/>
                    </a:p>
                  </a:txBody>
                  <a:tcPr marL="91447" marR="91447"/>
                </a:tc>
              </a:tr>
              <a:tr h="595117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Self-Interest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46.2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76.2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56.4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63.2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Deception/</a:t>
                      </a:r>
                    </a:p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dishonesty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61.5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42.9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76.9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31.6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Lack </a:t>
                      </a:r>
                    </a:p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accountability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30.8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33.3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38.5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26.3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Lack personal values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42.3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19.0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25.5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34.2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</a:tr>
              <a:tr h="595117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Incivility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46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85.7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33.3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78.9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Short-term focus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30.8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14.3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7.7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28.9</a:t>
                      </a:r>
                      <a:endParaRPr lang="en-IE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391886" y="0"/>
            <a:ext cx="8229600" cy="2340429"/>
          </a:xfrm>
        </p:spPr>
        <p:txBody>
          <a:bodyPr/>
          <a:lstStyle/>
          <a:p>
            <a:r>
              <a:rPr lang="en-IE" altLang="en-US" sz="3200" dirty="0" smtClean="0">
                <a:solidFill>
                  <a:schemeClr val="accent4"/>
                </a:solidFill>
                <a:ea typeface="ＭＳ Ｐゴシック" pitchFamily="34" charset="-128"/>
              </a:rPr>
              <a:t>Unethical managerial </a:t>
            </a:r>
            <a:r>
              <a:rPr lang="en-IE" altLang="en-US" sz="3200" dirty="0" smtClean="0">
                <a:solidFill>
                  <a:schemeClr val="accent4"/>
                </a:solidFill>
                <a:ea typeface="ＭＳ Ｐゴシック" pitchFamily="34" charset="-128"/>
              </a:rPr>
              <a:t>Leader Attributes </a:t>
            </a:r>
            <a:br>
              <a:rPr lang="en-IE" altLang="en-US" sz="3200" dirty="0" smtClean="0">
                <a:solidFill>
                  <a:schemeClr val="accent4"/>
                </a:solidFill>
                <a:ea typeface="ＭＳ Ｐゴシック" pitchFamily="34" charset="-128"/>
              </a:rPr>
            </a:br>
            <a:r>
              <a:rPr lang="en-IE" altLang="en-US" sz="3200" dirty="0" smtClean="0">
                <a:solidFill>
                  <a:schemeClr val="accent4"/>
                </a:solidFill>
                <a:ea typeface="ＭＳ Ｐゴシック" pitchFamily="34" charset="-128"/>
              </a:rPr>
              <a:t>in Ireland and Germany</a:t>
            </a:r>
            <a:endParaRPr lang="en-US" altLang="en-US" sz="3200" dirty="0" smtClean="0">
              <a:solidFill>
                <a:schemeClr val="accent4"/>
              </a:solidFill>
              <a:ea typeface="ＭＳ Ｐゴシック" pitchFamily="34" charset="-128"/>
            </a:endParaRPr>
          </a:p>
        </p:txBody>
      </p:sp>
      <p:graphicFrame>
        <p:nvGraphicFramePr>
          <p:cNvPr id="4" name="C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654334"/>
              </p:ext>
            </p:extLst>
          </p:nvPr>
        </p:nvGraphicFramePr>
        <p:xfrm>
          <a:off x="326572" y="1651110"/>
          <a:ext cx="8229600" cy="5219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43" y="87086"/>
            <a:ext cx="8229600" cy="1066800"/>
          </a:xfrm>
        </p:spPr>
        <p:txBody>
          <a:bodyPr/>
          <a:lstStyle/>
          <a:p>
            <a:r>
              <a:rPr lang="en-IE" dirty="0" smtClean="0">
                <a:solidFill>
                  <a:schemeClr val="accent4"/>
                </a:solidFill>
              </a:rPr>
              <a:t>In conclusion, in Ireland</a:t>
            </a:r>
            <a:endParaRPr lang="en-IE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542" y="1016000"/>
            <a:ext cx="8657771" cy="5675086"/>
          </a:xfrm>
        </p:spPr>
        <p:txBody>
          <a:bodyPr/>
          <a:lstStyle/>
          <a:p>
            <a:pPr marL="623887" indent="-514350">
              <a:buAutoNum type="arabicPeriod"/>
            </a:pPr>
            <a:r>
              <a:rPr lang="en-IE" dirty="0" smtClean="0">
                <a:latin typeface="Trebuchet MS" panose="020B0603020202020204" pitchFamily="34" charset="0"/>
              </a:rPr>
              <a:t>Leadership: Charismatic style implemented by team oriented approach and humane orientation with low leader autonomy.</a:t>
            </a:r>
          </a:p>
          <a:p>
            <a:pPr marL="623887" indent="-514350">
              <a:buAutoNum type="arabicPeriod"/>
            </a:pPr>
            <a:endParaRPr lang="en-IE" dirty="0" smtClean="0">
              <a:latin typeface="Trebuchet MS" panose="020B0603020202020204" pitchFamily="34" charset="0"/>
            </a:endParaRPr>
          </a:p>
          <a:p>
            <a:pPr marL="623887" indent="-514350">
              <a:buAutoNum type="arabicPeriod"/>
            </a:pPr>
            <a:r>
              <a:rPr lang="en-IE" dirty="0" smtClean="0">
                <a:latin typeface="Trebuchet MS" panose="020B0603020202020204" pitchFamily="34" charset="0"/>
              </a:rPr>
              <a:t>Integrity : Value-Behaviour Consistency underpinned by moral values evidenced by honesty</a:t>
            </a:r>
          </a:p>
          <a:p>
            <a:pPr marL="623887" indent="-514350">
              <a:buAutoNum type="arabicPeriod"/>
            </a:pPr>
            <a:endParaRPr lang="en-IE" dirty="0" smtClean="0">
              <a:latin typeface="Trebuchet MS" panose="020B0603020202020204" pitchFamily="34" charset="0"/>
            </a:endParaRPr>
          </a:p>
          <a:p>
            <a:pPr marL="623887" indent="-514350">
              <a:buAutoNum type="arabicPeriod"/>
            </a:pPr>
            <a:r>
              <a:rPr lang="en-IE" dirty="0" smtClean="0">
                <a:latin typeface="Trebuchet MS" panose="020B0603020202020204" pitchFamily="34" charset="0"/>
              </a:rPr>
              <a:t>Ethical managerial </a:t>
            </a:r>
            <a:r>
              <a:rPr lang="en-IE" dirty="0">
                <a:latin typeface="Trebuchet MS" panose="020B0603020202020204" pitchFamily="34" charset="0"/>
              </a:rPr>
              <a:t>l</a:t>
            </a:r>
            <a:r>
              <a:rPr lang="en-IE" dirty="0" smtClean="0">
                <a:latin typeface="Trebuchet MS" panose="020B0603020202020204" pitchFamily="34" charset="0"/>
              </a:rPr>
              <a:t>eadership :  Leader Character ; Accountable</a:t>
            </a:r>
          </a:p>
          <a:p>
            <a:pPr marL="623887" indent="-514350">
              <a:buAutoNum type="arabicPeriod"/>
            </a:pPr>
            <a:endParaRPr lang="en-IE" dirty="0" smtClean="0">
              <a:latin typeface="Trebuchet MS" panose="020B0603020202020204" pitchFamily="34" charset="0"/>
            </a:endParaRPr>
          </a:p>
          <a:p>
            <a:pPr marL="623887" indent="-514350">
              <a:buAutoNum type="arabicPeriod"/>
            </a:pPr>
            <a:r>
              <a:rPr lang="en-IE" dirty="0" smtClean="0">
                <a:latin typeface="Trebuchet MS" panose="020B0603020202020204" pitchFamily="34" charset="0"/>
              </a:rPr>
              <a:t>Unethical managerial Leadership : No clear pattern: Dishonesty?</a:t>
            </a:r>
            <a:endParaRPr lang="en-IE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3151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/>
          </p:cNvSpPr>
          <p:nvPr>
            <p:ph type="title"/>
          </p:nvPr>
        </p:nvSpPr>
        <p:spPr>
          <a:xfrm>
            <a:off x="159656" y="377371"/>
            <a:ext cx="8527143" cy="2583543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Summary of Findings: </a:t>
            </a:r>
            <a:r>
              <a:rPr lang="en-US" altLang="en-US" sz="2800" dirty="0" smtClean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/>
            </a:r>
            <a:br>
              <a:rPr lang="en-US" altLang="en-US" sz="2800" dirty="0" smtClean="0"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</a:br>
            <a:r>
              <a:rPr lang="en-US" altLang="en-US" sz="2800" dirty="0" smtClean="0"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Distinct </a:t>
            </a:r>
            <a:r>
              <a:rPr lang="en-US" altLang="en-US" sz="2800" dirty="0" smtClean="0"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expectations </a:t>
            </a:r>
            <a:r>
              <a:rPr lang="en-US" altLang="en-US" sz="2800" dirty="0" smtClean="0"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as to the attributes and behaviors associated with un/ethical leadership and their </a:t>
            </a:r>
            <a:r>
              <a:rPr lang="en-US" altLang="en-US" sz="2800" dirty="0" smtClean="0"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enactment across </a:t>
            </a:r>
            <a:r>
              <a:rPr lang="en-US" altLang="en-US" sz="2800" dirty="0" smtClean="0"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cultures</a:t>
            </a:r>
            <a:r>
              <a:rPr lang="en-US" altLang="en-US" sz="3200" dirty="0" smtClean="0"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/>
            </a:r>
            <a:br>
              <a:rPr lang="en-US" altLang="en-US" sz="3200" dirty="0" smtClean="0"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</a:br>
            <a:endParaRPr lang="en-US" altLang="en-US" sz="3200" dirty="0" smtClean="0">
              <a:latin typeface="Trebuchet MS" panose="020B0603020202020204" pitchFamily="34" charset="0"/>
              <a:ea typeface="ＭＳ Ｐゴシック" pitchFamily="34" charset="-128"/>
              <a:cs typeface="Times New Roman" panose="02020603050405020304" pitchFamily="18" charset="0"/>
            </a:endParaRPr>
          </a:p>
        </p:txBody>
      </p:sp>
      <p:sp>
        <p:nvSpPr>
          <p:cNvPr id="38915" name="Rectangle 5"/>
          <p:cNvSpPr>
            <a:spLocks noGrp="1"/>
          </p:cNvSpPr>
          <p:nvPr>
            <p:ph type="body" sz="half" idx="1"/>
          </p:nvPr>
        </p:nvSpPr>
        <p:spPr>
          <a:xfrm>
            <a:off x="457200" y="2960914"/>
            <a:ext cx="4038600" cy="4909911"/>
          </a:xfrm>
        </p:spPr>
        <p:txBody>
          <a:bodyPr/>
          <a:lstStyle/>
          <a:p>
            <a:pPr eaLnBrk="1" hangingPunct="1"/>
            <a:r>
              <a:rPr lang="en-US" altLang="en-US" sz="2400" dirty="0" smtClean="0">
                <a:latin typeface="+mj-lt"/>
                <a:ea typeface="ＭＳ Ｐゴシック" pitchFamily="34" charset="-128"/>
              </a:rPr>
              <a:t>Ireland: </a:t>
            </a:r>
            <a:endParaRPr lang="en-US" altLang="en-US" sz="2400" dirty="0" smtClean="0">
              <a:latin typeface="+mj-lt"/>
              <a:ea typeface="ＭＳ Ｐゴシック" pitchFamily="34" charset="-128"/>
            </a:endParaRPr>
          </a:p>
          <a:p>
            <a:pPr lvl="1" eaLnBrk="1" hangingPunct="1"/>
            <a:r>
              <a:rPr lang="en-US" altLang="en-US" sz="2200" dirty="0" smtClean="0">
                <a:latin typeface="+mj-lt"/>
                <a:ea typeface="ＭＳ Ｐゴシック" pitchFamily="34" charset="-128"/>
              </a:rPr>
              <a:t>Moral positions closely linked </a:t>
            </a:r>
            <a:r>
              <a:rPr lang="en-US" altLang="en-US" sz="3200" dirty="0" smtClean="0">
                <a:latin typeface="+mj-lt"/>
                <a:ea typeface="ＭＳ Ｐゴシック" pitchFamily="34" charset="-128"/>
              </a:rPr>
              <a:t>to individual persons </a:t>
            </a:r>
          </a:p>
          <a:p>
            <a:pPr lvl="1" eaLnBrk="1" hangingPunct="1"/>
            <a:r>
              <a:rPr lang="en-US" altLang="en-US" sz="2800" dirty="0" smtClean="0">
                <a:latin typeface="+mj-lt"/>
                <a:ea typeface="ＭＳ Ｐゴシック" pitchFamily="34" charset="-128"/>
              </a:rPr>
              <a:t>Leading by example</a:t>
            </a:r>
          </a:p>
          <a:p>
            <a:pPr lvl="1" eaLnBrk="1" hangingPunct="1"/>
            <a:r>
              <a:rPr lang="en-US" altLang="en-US" sz="3200" dirty="0" smtClean="0">
                <a:latin typeface="+mj-lt"/>
                <a:ea typeface="ＭＳ Ｐゴシック" pitchFamily="34" charset="-128"/>
              </a:rPr>
              <a:t>Need for external regulation</a:t>
            </a:r>
          </a:p>
          <a:p>
            <a:endParaRPr lang="en-US" altLang="en-US" sz="2400" dirty="0" smtClean="0">
              <a:ea typeface="ＭＳ Ｐゴシック" pitchFamily="34" charset="-128"/>
            </a:endParaRPr>
          </a:p>
        </p:txBody>
      </p:sp>
      <p:sp>
        <p:nvSpPr>
          <p:cNvPr id="38916" name="Rectangle 6"/>
          <p:cNvSpPr>
            <a:spLocks noGrp="1"/>
          </p:cNvSpPr>
          <p:nvPr>
            <p:ph type="body" sz="half" idx="2"/>
          </p:nvPr>
        </p:nvSpPr>
        <p:spPr>
          <a:xfrm>
            <a:off x="4601028" y="3585029"/>
            <a:ext cx="3933371" cy="4562021"/>
          </a:xfrm>
        </p:spPr>
        <p:txBody>
          <a:bodyPr/>
          <a:lstStyle/>
          <a:p>
            <a:pPr eaLnBrk="1" hangingPunct="1"/>
            <a:r>
              <a:rPr lang="en-US" altLang="en-US" sz="2400" dirty="0" smtClean="0">
                <a:latin typeface="Trebuchet MS" panose="020B0603020202020204" pitchFamily="34" charset="0"/>
                <a:ea typeface="ＭＳ Ｐゴシック" pitchFamily="34" charset="-128"/>
              </a:rPr>
              <a:t>Germanic managers:</a:t>
            </a:r>
          </a:p>
          <a:p>
            <a:pPr lvl="1" eaLnBrk="1" hangingPunct="1"/>
            <a:r>
              <a:rPr lang="en-US" altLang="en-US" sz="2400" dirty="0" smtClean="0">
                <a:latin typeface="Trebuchet MS" panose="020B0603020202020204" pitchFamily="34" charset="0"/>
                <a:ea typeface="ＭＳ Ｐゴシック" pitchFamily="34" charset="-128"/>
              </a:rPr>
              <a:t>Consideration and fairness toward others</a:t>
            </a:r>
          </a:p>
          <a:p>
            <a:pPr lvl="1" eaLnBrk="1" hangingPunct="1"/>
            <a:r>
              <a:rPr lang="en-US" altLang="en-US" sz="2400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Strong focus on individual self-regulation</a:t>
            </a:r>
          </a:p>
        </p:txBody>
      </p:sp>
    </p:spTree>
    <p:extLst>
      <p:ext uri="{BB962C8B-B14F-4D97-AF65-F5344CB8AC3E}">
        <p14:creationId xmlns:p14="http://schemas.microsoft.com/office/powerpoint/2010/main" val="284895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12058" y="174171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dirty="0" smtClean="0">
                <a:solidFill>
                  <a:schemeClr val="accent4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/>
            </a:r>
            <a:br>
              <a:rPr lang="en-US" altLang="en-US" sz="3600" dirty="0" smtClean="0">
                <a:solidFill>
                  <a:schemeClr val="accent4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</a:br>
            <a:r>
              <a:rPr lang="en-US" altLang="en-US" sz="3600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Business Ethics in </a:t>
            </a:r>
            <a:r>
              <a:rPr lang="en-US" altLang="en-US" sz="3600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anose="02020603050405020304" pitchFamily="18" charset="0"/>
              </a:rPr>
              <a:t>Ireland</a:t>
            </a:r>
            <a:endParaRPr lang="en-US" altLang="en-US" sz="3600" dirty="0" smtClean="0">
              <a:solidFill>
                <a:schemeClr val="accent4"/>
              </a:solidFill>
              <a:latin typeface="Trebuchet MS" panose="020B0603020202020204" pitchFamily="34" charset="0"/>
              <a:ea typeface="ＭＳ Ｐゴシック" pitchFamily="34" charset="-128"/>
              <a:cs typeface="Times New Roman" panose="02020603050405020304" pitchFamily="18" charset="0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312058" y="1553029"/>
            <a:ext cx="8374742" cy="5020809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2"/>
                </a:solidFill>
                <a:latin typeface="+mj-lt"/>
                <a:ea typeface="ＭＳ Ｐゴシック" pitchFamily="34" charset="-128"/>
              </a:rPr>
              <a:t>Ireland</a:t>
            </a:r>
          </a:p>
          <a:p>
            <a:pPr lvl="1" eaLnBrk="1" hangingPunct="1"/>
            <a:r>
              <a:rPr lang="en-US" altLang="en-US" sz="3200" u="sng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Externally imposed morality</a:t>
            </a:r>
            <a:r>
              <a:rPr lang="en-US" altLang="en-US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, rather than one based on “</a:t>
            </a:r>
            <a:r>
              <a:rPr lang="en-US" altLang="en-US" dirty="0" err="1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internalised</a:t>
            </a:r>
            <a:r>
              <a:rPr lang="en-US" altLang="en-US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 concepts of right and wrong” 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(Lee 1984, 111;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Nic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Ghiolla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 </a:t>
            </a:r>
            <a:r>
              <a:rPr lang="en-US" altLang="en-US" sz="1600" dirty="0" err="1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Phádraig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 &amp; Hilliard 2009)</a:t>
            </a:r>
            <a:r>
              <a:rPr lang="en-US" altLang="en-US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; “an understanding approach to rule breaking” </a:t>
            </a:r>
            <a:r>
              <a:rPr lang="en-US" altLang="en-US" sz="1600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(Duncan 1994, 452) </a:t>
            </a:r>
            <a:r>
              <a:rPr lang="en-US" altLang="en-US" sz="2800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: forgiveness for </a:t>
            </a:r>
            <a:r>
              <a:rPr lang="en-US" altLang="en-US" sz="2800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sinning</a:t>
            </a:r>
          </a:p>
          <a:p>
            <a:pPr lvl="1" eaLnBrk="1" hangingPunct="1"/>
            <a:endParaRPr lang="en-US" altLang="en-US" sz="2800" dirty="0" smtClean="0">
              <a:solidFill>
                <a:schemeClr val="tx1"/>
              </a:solidFill>
              <a:latin typeface="+mj-lt"/>
              <a:ea typeface="ＭＳ Ｐゴシック" pitchFamily="34" charset="-128"/>
            </a:endParaRPr>
          </a:p>
          <a:p>
            <a:pPr eaLnBrk="1" hangingPunct="1"/>
            <a:r>
              <a:rPr lang="en-US" altLang="en-US" dirty="0" smtClean="0">
                <a:solidFill>
                  <a:schemeClr val="accent2"/>
                </a:solidFill>
                <a:latin typeface="+mj-lt"/>
                <a:ea typeface="ＭＳ Ｐゴシック" pitchFamily="34" charset="-128"/>
              </a:rPr>
              <a:t>Germany</a:t>
            </a:r>
          </a:p>
          <a:p>
            <a:pPr lvl="1" eaLnBrk="1" hangingPunct="1"/>
            <a:r>
              <a:rPr lang="en-US" altLang="en-US" i="1" dirty="0" err="1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Wirtschaftsethik</a:t>
            </a:r>
            <a:r>
              <a:rPr lang="en-US" altLang="en-US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; </a:t>
            </a:r>
            <a:r>
              <a:rPr lang="en-US" altLang="en-US" sz="3600" u="sng" dirty="0" smtClean="0">
                <a:solidFill>
                  <a:schemeClr val="tx1"/>
                </a:solidFill>
                <a:latin typeface="+mj-lt"/>
                <a:ea typeface="ＭＳ Ｐゴシック" pitchFamily="34" charset="-128"/>
                <a:cs typeface="Times New Roman" pitchFamily="18" charset="0"/>
              </a:rPr>
              <a:t>Consensual ethics;  </a:t>
            </a:r>
            <a:r>
              <a:rPr lang="en-US" altLang="en-US" dirty="0" smtClean="0">
                <a:solidFill>
                  <a:schemeClr val="tx1"/>
                </a:solidFill>
                <a:latin typeface="+mj-lt"/>
                <a:ea typeface="ＭＳ Ｐゴシック" pitchFamily="34" charset="-128"/>
              </a:rPr>
              <a:t>Ethical behavior goes beyond mere compliance.</a:t>
            </a:r>
          </a:p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  <a:p>
            <a:pPr lvl="1" eaLnBrk="1" hangingPunct="1">
              <a:buFont typeface="Georgia" pitchFamily="18" charset="0"/>
              <a:buNone/>
            </a:pPr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So?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+mj-lt"/>
              </a:rPr>
              <a:t>Perceptions of </a:t>
            </a:r>
            <a:r>
              <a:rPr lang="en-IE" dirty="0" smtClean="0">
                <a:latin typeface="+mj-lt"/>
              </a:rPr>
              <a:t>ethical leadership and integrity  is country specific </a:t>
            </a:r>
          </a:p>
          <a:p>
            <a:r>
              <a:rPr lang="en-IE" dirty="0" smtClean="0">
                <a:latin typeface="+mj-lt"/>
              </a:rPr>
              <a:t>In Ireland, ethical leadership and integrity seen as accountability ( compliance  honesty)</a:t>
            </a:r>
          </a:p>
          <a:p>
            <a:r>
              <a:rPr lang="en-IE" dirty="0" smtClean="0">
                <a:latin typeface="+mj-lt"/>
              </a:rPr>
              <a:t>Irish leadership style may not be appropriate to </a:t>
            </a:r>
            <a:r>
              <a:rPr lang="en-IE" smtClean="0">
                <a:latin typeface="+mj-lt"/>
              </a:rPr>
              <a:t>deliver this</a:t>
            </a:r>
            <a:endParaRPr lang="en-IE" dirty="0" smtClean="0">
              <a:latin typeface="+mj-lt"/>
            </a:endParaRPr>
          </a:p>
          <a:p>
            <a:r>
              <a:rPr lang="en-IE" dirty="0" smtClean="0">
                <a:latin typeface="+mj-lt"/>
              </a:rPr>
              <a:t>Need a more task-focused, explicit approach to enforcement of accountability : no forgiveness for the sinner!</a:t>
            </a:r>
          </a:p>
        </p:txBody>
      </p:sp>
    </p:spTree>
    <p:extLst>
      <p:ext uri="{BB962C8B-B14F-4D97-AF65-F5344CB8AC3E}">
        <p14:creationId xmlns:p14="http://schemas.microsoft.com/office/powerpoint/2010/main" val="1084620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96863" y="1143000"/>
            <a:ext cx="8229600" cy="1066800"/>
          </a:xfrm>
        </p:spPr>
        <p:txBody>
          <a:bodyPr/>
          <a:lstStyle/>
          <a:p>
            <a:pPr>
              <a:defRPr/>
            </a:pPr>
            <a:r>
              <a:rPr lang="en-IE" altLang="en-US" dirty="0" smtClean="0">
                <a:solidFill>
                  <a:schemeClr val="accent4"/>
                </a:solidFill>
                <a:ea typeface="ＭＳ Ｐゴシック" pitchFamily="34" charset="-128"/>
              </a:rPr>
              <a:t>Questions </a:t>
            </a:r>
            <a:r>
              <a:rPr lang="en-IE" altLang="en-US" dirty="0" smtClean="0">
                <a:solidFill>
                  <a:schemeClr val="accent4"/>
                </a:solidFill>
                <a:ea typeface="ＭＳ Ｐゴシック" pitchFamily="34" charset="-128"/>
              </a:rPr>
              <a:t>addressed</a:t>
            </a:r>
            <a:endParaRPr lang="en-US" altLang="en-US" dirty="0" smtClean="0">
              <a:solidFill>
                <a:schemeClr val="accent4"/>
              </a:solidFill>
              <a:ea typeface="ＭＳ Ｐゴシック" pitchFamily="34" charset="-12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032000"/>
            <a:ext cx="8229600" cy="4541838"/>
          </a:xfrm>
        </p:spPr>
        <p:txBody>
          <a:bodyPr/>
          <a:lstStyle/>
          <a:p>
            <a:r>
              <a:rPr lang="en-IE" altLang="en-US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Is there </a:t>
            </a:r>
            <a:r>
              <a:rPr lang="en-IE" altLang="en-US" dirty="0" smtClean="0">
                <a:solidFill>
                  <a:srgbClr val="FF0000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evidence of </a:t>
            </a:r>
            <a:r>
              <a:rPr lang="en-IE" altLang="en-US" sz="3600" dirty="0" smtClean="0">
                <a:solidFill>
                  <a:srgbClr val="FF0000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convergence or divergence</a:t>
            </a:r>
            <a:r>
              <a:rPr lang="en-IE" altLang="en-US" sz="3600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IE" altLang="en-US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regarding perceptions </a:t>
            </a:r>
            <a:r>
              <a:rPr lang="en-IE" altLang="en-US" sz="3600" dirty="0" smtClean="0">
                <a:solidFill>
                  <a:srgbClr val="FF0000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of effective leadership, </a:t>
            </a:r>
            <a:r>
              <a:rPr lang="en-IE" altLang="en-US" sz="3600" u="sng" dirty="0" smtClean="0">
                <a:solidFill>
                  <a:srgbClr val="FF0000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ethical leadership and integrity</a:t>
            </a:r>
            <a:r>
              <a:rPr lang="en-IE" altLang="en-US" sz="3600" u="sng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IE" altLang="en-US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between countries?</a:t>
            </a:r>
          </a:p>
          <a:p>
            <a:endParaRPr lang="en-IE" altLang="en-US" dirty="0" smtClean="0">
              <a:latin typeface="Trebuchet MS" panose="020B0603020202020204" pitchFamily="34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en-IE" altLang="en-US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Can this </a:t>
            </a:r>
            <a:r>
              <a:rPr lang="en-IE" altLang="en-US" sz="3600" dirty="0" smtClean="0">
                <a:solidFill>
                  <a:srgbClr val="FF0000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similarity or difference </a:t>
            </a:r>
            <a:r>
              <a:rPr lang="en-IE" altLang="en-US" dirty="0" smtClean="0">
                <a:solidFill>
                  <a:srgbClr val="FF0000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be explained  by </a:t>
            </a:r>
            <a:r>
              <a:rPr lang="en-IE" altLang="en-US" sz="3600" dirty="0" smtClean="0">
                <a:solidFill>
                  <a:srgbClr val="FF0000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societal culture practices </a:t>
            </a:r>
            <a:r>
              <a:rPr lang="en-IE" altLang="en-US" sz="3600" dirty="0" smtClean="0"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and values.</a:t>
            </a:r>
            <a:endParaRPr lang="en-US" altLang="en-US" dirty="0" smtClean="0">
              <a:latin typeface="Trebuchet MS" panose="020B0603020202020204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295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accent4"/>
                </a:solidFill>
              </a:rPr>
              <a:t>Leadership?</a:t>
            </a:r>
            <a:endParaRPr lang="en-IE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“the ability of an individual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sz="4400" dirty="0">
                <a:solidFill>
                  <a:srgbClr val="FF0000"/>
                </a:solidFill>
              </a:rPr>
              <a:t>to influence, motivate, and enable others to contribute toward the effectiveness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success of the organization  ( society) of which they are members”</a:t>
            </a:r>
          </a:p>
          <a:p>
            <a:r>
              <a:rPr lang="en-US" dirty="0"/>
              <a:t>GLOBE,2004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4391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5138"/>
            <a:ext cx="8229600" cy="11747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altLang="en-GB" dirty="0" smtClean="0">
                <a:solidFill>
                  <a:schemeClr val="accent4"/>
                </a:solidFill>
                <a:latin typeface="Trebuchet MS" panose="020B0603020202020204" pitchFamily="34" charset="0"/>
              </a:rPr>
              <a:t>Globe Leadership styles  and characteristics</a:t>
            </a:r>
            <a:r>
              <a:rPr lang="en-GB" altLang="en-GB" dirty="0" smtClean="0">
                <a:latin typeface="Trebuchet MS" panose="020B0603020202020204" pitchFamily="34" charset="0"/>
              </a:rPr>
              <a:t/>
            </a:r>
            <a:br>
              <a:rPr lang="en-GB" altLang="en-GB" dirty="0" smtClean="0">
                <a:latin typeface="Trebuchet MS" panose="020B0603020202020204" pitchFamily="34" charset="0"/>
              </a:rPr>
            </a:br>
            <a:r>
              <a:rPr lang="en-GB" altLang="en-GB" sz="3100" dirty="0" smtClean="0">
                <a:latin typeface="Trebuchet MS" panose="020B0603020202020204" pitchFamily="34" charset="0"/>
              </a:rPr>
              <a:t>(second order factors)</a:t>
            </a:r>
            <a:br>
              <a:rPr lang="en-GB" altLang="en-GB" sz="3100" dirty="0" smtClean="0">
                <a:latin typeface="Trebuchet MS" panose="020B0603020202020204" pitchFamily="34" charset="0"/>
              </a:rPr>
            </a:br>
            <a:endParaRPr lang="en-US" sz="31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7" y="1799771"/>
            <a:ext cx="8425543" cy="4774067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Charismatic/Value Based Leadership</a:t>
            </a:r>
            <a:r>
              <a:rPr lang="en-US" altLang="en-GB" sz="4800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altLang="en-GB" dirty="0" smtClean="0">
                <a:latin typeface="+mj-lt"/>
              </a:rPr>
              <a:t>Visionary, inspirational, self-sacrifice, integrity, decisive, performance-oriented</a:t>
            </a:r>
            <a:r>
              <a:rPr lang="en-US" altLang="en-GB" sz="4800" dirty="0" smtClean="0">
                <a:latin typeface="+mj-lt"/>
              </a:rPr>
              <a:t> </a:t>
            </a:r>
          </a:p>
          <a:p>
            <a:pPr>
              <a:defRPr/>
            </a:pP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Team-Oriented </a:t>
            </a:r>
            <a:r>
              <a:rPr lang="en-US" altLang="en-GB" sz="4400" b="1" dirty="0">
                <a:solidFill>
                  <a:srgbClr val="FF0000"/>
                </a:solidFill>
                <a:latin typeface="+mj-lt"/>
              </a:rPr>
              <a:t>Leadership </a:t>
            </a: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en-US" altLang="en-GB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en-GB" dirty="0" smtClean="0">
                <a:latin typeface="+mj-lt"/>
              </a:rPr>
              <a:t>Collaborative team orientation, team integrator, diplomatic, malevolent (reverse scored), administratively competent</a:t>
            </a:r>
            <a:endParaRPr lang="en-US" altLang="en-GB" sz="4800" dirty="0" smtClean="0">
              <a:latin typeface="+mj-lt"/>
            </a:endParaRPr>
          </a:p>
          <a:p>
            <a:pPr>
              <a:defRPr/>
            </a:pP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Self-Protective </a:t>
            </a:r>
            <a:r>
              <a:rPr lang="en-US" altLang="en-GB" sz="4400" b="1" dirty="0">
                <a:solidFill>
                  <a:srgbClr val="FF0000"/>
                </a:solidFill>
                <a:latin typeface="+mj-lt"/>
              </a:rPr>
              <a:t>Leadership </a:t>
            </a: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altLang="en-GB" dirty="0" smtClean="0">
                <a:latin typeface="+mj-lt"/>
              </a:rPr>
              <a:t>Status consciousness, conflict inducer, self-centered</a:t>
            </a:r>
            <a:endParaRPr lang="en-US" altLang="en-GB" sz="4800" dirty="0" smtClean="0">
              <a:latin typeface="+mj-lt"/>
            </a:endParaRPr>
          </a:p>
          <a:p>
            <a:pPr>
              <a:defRPr/>
            </a:pP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Participative </a:t>
            </a:r>
            <a:r>
              <a:rPr lang="en-US" altLang="en-GB" sz="4400" b="1" dirty="0">
                <a:solidFill>
                  <a:srgbClr val="FF0000"/>
                </a:solidFill>
                <a:latin typeface="+mj-lt"/>
              </a:rPr>
              <a:t>Leadership </a:t>
            </a: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altLang="en-GB" dirty="0" smtClean="0">
                <a:latin typeface="+mj-lt"/>
              </a:rPr>
              <a:t>Autocratic (reverse scored), non-participative (reverse scored)</a:t>
            </a:r>
            <a:endParaRPr lang="en-US" altLang="en-GB" sz="4800" dirty="0" smtClean="0">
              <a:latin typeface="+mj-lt"/>
            </a:endParaRPr>
          </a:p>
          <a:p>
            <a:pPr>
              <a:defRPr/>
            </a:pP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Humane </a:t>
            </a:r>
            <a:r>
              <a:rPr lang="en-US" altLang="en-GB" sz="4400" b="1" dirty="0">
                <a:solidFill>
                  <a:srgbClr val="FF0000"/>
                </a:solidFill>
                <a:latin typeface="+mj-lt"/>
              </a:rPr>
              <a:t>Leadership </a:t>
            </a: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altLang="en-GB" dirty="0" smtClean="0">
                <a:latin typeface="+mj-lt"/>
              </a:rPr>
              <a:t>Modesty, humane orientation</a:t>
            </a:r>
            <a:endParaRPr lang="en-US" altLang="en-GB" sz="4800" dirty="0" smtClean="0">
              <a:latin typeface="+mj-lt"/>
            </a:endParaRPr>
          </a:p>
          <a:p>
            <a:pPr>
              <a:defRPr/>
            </a:pP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Autonomous </a:t>
            </a:r>
            <a:r>
              <a:rPr lang="en-US" altLang="en-GB" sz="4400" b="1" dirty="0">
                <a:solidFill>
                  <a:srgbClr val="FF0000"/>
                </a:solidFill>
                <a:latin typeface="+mj-lt"/>
              </a:rPr>
              <a:t>Leadership </a:t>
            </a:r>
            <a:r>
              <a:rPr lang="en-US" altLang="en-GB" sz="4400" b="1" dirty="0" smtClean="0">
                <a:solidFill>
                  <a:srgbClr val="FF0000"/>
                </a:solidFill>
                <a:latin typeface="+mj-lt"/>
              </a:rPr>
              <a:t>: </a:t>
            </a:r>
            <a:r>
              <a:rPr lang="en-US" altLang="en-GB" dirty="0" smtClean="0">
                <a:latin typeface="+mj-lt"/>
              </a:rPr>
              <a:t>Individualistic, independent, autonomous, unique</a:t>
            </a:r>
            <a:endParaRPr lang="en-US" altLang="en-GB" sz="4800" dirty="0" smtClean="0">
              <a:latin typeface="+mj-lt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9425" y="152400"/>
            <a:ext cx="8229600" cy="1066800"/>
          </a:xfrm>
        </p:spPr>
        <p:txBody>
          <a:bodyPr/>
          <a:lstStyle/>
          <a:p>
            <a:r>
              <a:rPr lang="en-IE" altLang="en-US" dirty="0" smtClean="0">
                <a:solidFill>
                  <a:schemeClr val="accent4"/>
                </a:solidFill>
                <a:latin typeface="Trebuchet MS" panose="020B0603020202020204" pitchFamily="34" charset="0"/>
                <a:ea typeface="ＭＳ Ｐゴシック" pitchFamily="34" charset="-128"/>
                <a:cs typeface="Times New Roman" pitchFamily="18" charset="0"/>
              </a:rPr>
              <a:t>Is there a Global Leadership style?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425" y="1625600"/>
            <a:ext cx="8359775" cy="5232400"/>
          </a:xfrm>
        </p:spPr>
        <p:txBody>
          <a:bodyPr/>
          <a:lstStyle/>
          <a:p>
            <a:pPr>
              <a:defRPr/>
            </a:pPr>
            <a:r>
              <a:rPr lang="en-IE" sz="3600" dirty="0" smtClean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Charismatic Leadership </a:t>
            </a:r>
            <a:r>
              <a:rPr lang="en-IE" dirty="0" smtClean="0">
                <a:latin typeface="+mj-lt"/>
              </a:rPr>
              <a:t>endorsed as a </a:t>
            </a:r>
            <a:r>
              <a:rPr lang="en-IE" sz="4400" dirty="0" smtClean="0">
                <a:latin typeface="+mj-lt"/>
              </a:rPr>
              <a:t>universal leadership style across cultures </a:t>
            </a:r>
          </a:p>
          <a:p>
            <a:pPr>
              <a:defRPr/>
            </a:pPr>
            <a:endParaRPr lang="en-IE" dirty="0">
              <a:latin typeface="+mj-lt"/>
            </a:endParaRPr>
          </a:p>
          <a:p>
            <a:pPr marL="109537" indent="0">
              <a:buFont typeface="Georgia" pitchFamily="18" charset="0"/>
              <a:buNone/>
              <a:defRPr/>
            </a:pPr>
            <a:r>
              <a:rPr lang="en-IE" dirty="0" smtClean="0">
                <a:latin typeface="+mj-lt"/>
              </a:rPr>
              <a:t>		</a:t>
            </a:r>
            <a:r>
              <a:rPr lang="en-IE" sz="4400" b="1" dirty="0" smtClean="0">
                <a:solidFill>
                  <a:schemeClr val="accent2"/>
                </a:solidFill>
                <a:latin typeface="+mj-lt"/>
              </a:rPr>
              <a:t>BUT</a:t>
            </a:r>
          </a:p>
          <a:p>
            <a:pPr marL="109537" indent="0">
              <a:buFont typeface="Georgia" pitchFamily="18" charset="0"/>
              <a:buNone/>
              <a:defRPr/>
            </a:pPr>
            <a:endParaRPr lang="en-IE" dirty="0" smtClean="0">
              <a:latin typeface="+mj-lt"/>
            </a:endParaRPr>
          </a:p>
          <a:p>
            <a:pPr marL="109537" indent="0">
              <a:buFont typeface="Georgia" pitchFamily="18" charset="0"/>
              <a:buNone/>
              <a:defRPr/>
            </a:pPr>
            <a:r>
              <a:rPr lang="en-IE" dirty="0" smtClean="0">
                <a:solidFill>
                  <a:srgbClr val="C00000"/>
                </a:solidFill>
                <a:latin typeface="+mj-lt"/>
              </a:rPr>
              <a:t>IT IS ENACTED DIFFERENTLY IN DIFFERENT COUNTRIES….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17488"/>
            <a:ext cx="8229600" cy="1568450"/>
          </a:xfrm>
        </p:spPr>
        <p:txBody>
          <a:bodyPr/>
          <a:lstStyle/>
          <a:p>
            <a:pPr>
              <a:defRPr/>
            </a:pPr>
            <a:r>
              <a:rPr lang="en-IE" altLang="en-US" sz="3600" dirty="0">
                <a:solidFill>
                  <a:schemeClr val="accent4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A</a:t>
            </a:r>
            <a:r>
              <a:rPr lang="en-IE" altLang="en-US" sz="3600" dirty="0" smtClean="0">
                <a:solidFill>
                  <a:schemeClr val="accent4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ttributes of  effective Leadership: Ireland &amp; Germany ( example</a:t>
            </a:r>
            <a:r>
              <a:rPr lang="en-IE" altLang="en-US" sz="3600" dirty="0" smtClean="0">
                <a:latin typeface="Trebuchet MS" panose="020B0603020202020204" pitchFamily="34" charset="0"/>
                <a:cs typeface="Times New Roman" panose="02020603050405020304" pitchFamily="18" charset="0"/>
              </a:rPr>
              <a:t>)</a:t>
            </a:r>
            <a:endParaRPr lang="en-US" altLang="en-US" sz="3600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661483"/>
              </p:ext>
            </p:extLst>
          </p:nvPr>
        </p:nvGraphicFramePr>
        <p:xfrm>
          <a:off x="457200" y="1600200"/>
          <a:ext cx="8418786" cy="5005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137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GB" altLang="en-GB" dirty="0" smtClean="0">
                <a:solidFill>
                  <a:schemeClr val="tx2"/>
                </a:solidFill>
              </a:rPr>
              <a:t/>
            </a:r>
            <a:br>
              <a:rPr lang="en-GB" altLang="en-GB" dirty="0" smtClean="0">
                <a:solidFill>
                  <a:schemeClr val="tx2"/>
                </a:solidFill>
              </a:rPr>
            </a:br>
            <a:r>
              <a:rPr lang="en-GB" altLang="en-GB" dirty="0" smtClean="0">
                <a:solidFill>
                  <a:schemeClr val="accent4"/>
                </a:solidFill>
              </a:rPr>
              <a:t>Perceptions of </a:t>
            </a:r>
            <a:r>
              <a:rPr lang="en-GB" altLang="en-GB" dirty="0" smtClean="0">
                <a:solidFill>
                  <a:schemeClr val="accent4"/>
                </a:solidFill>
              </a:rPr>
              <a:t>effective managerial </a:t>
            </a:r>
            <a:r>
              <a:rPr lang="en-GB" altLang="en-GB" dirty="0" smtClean="0">
                <a:solidFill>
                  <a:schemeClr val="accent4"/>
                </a:solidFill>
              </a:rPr>
              <a:t>leadership in Ireland</a:t>
            </a:r>
            <a:r>
              <a:rPr lang="en-GB" altLang="en-GB" dirty="0" smtClean="0">
                <a:solidFill>
                  <a:schemeClr val="tx2"/>
                </a:solidFill>
              </a:rPr>
              <a:t/>
            </a:r>
            <a:br>
              <a:rPr lang="en-GB" altLang="en-GB" dirty="0" smtClean="0">
                <a:solidFill>
                  <a:schemeClr val="tx2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01766"/>
            <a:ext cx="8229600" cy="3824397"/>
          </a:xfrm>
        </p:spPr>
        <p:txBody>
          <a:bodyPr/>
          <a:lstStyle/>
          <a:p>
            <a:pPr>
              <a:buNone/>
            </a:pPr>
            <a:r>
              <a:rPr lang="en-GB" altLang="en-GB" dirty="0">
                <a:latin typeface="Calibri" pitchFamily="34" charset="0"/>
              </a:rPr>
              <a:t>Irish business leadership is characterised by </a:t>
            </a:r>
            <a:endParaRPr lang="en-GB" altLang="en-GB" dirty="0" smtClean="0">
              <a:latin typeface="Calibri" pitchFamily="34" charset="0"/>
            </a:endParaRPr>
          </a:p>
          <a:p>
            <a:pPr>
              <a:buNone/>
            </a:pPr>
            <a:endParaRPr lang="en-GB" altLang="en-GB" dirty="0">
              <a:latin typeface="Calibri" pitchFamily="34" charset="0"/>
            </a:endParaRPr>
          </a:p>
          <a:p>
            <a:pPr>
              <a:buNone/>
            </a:pPr>
            <a:r>
              <a:rPr lang="en-GB" altLang="en-GB" dirty="0">
                <a:latin typeface="Calibri" pitchFamily="34" charset="0"/>
              </a:rPr>
              <a:t>a </a:t>
            </a:r>
            <a:r>
              <a:rPr lang="en-GB" altLang="en-GB" dirty="0">
                <a:solidFill>
                  <a:srgbClr val="FF0000"/>
                </a:solidFill>
                <a:latin typeface="Calibri" pitchFamily="34" charset="0"/>
              </a:rPr>
              <a:t>strong charismatic and team-oriented style, </a:t>
            </a:r>
            <a:endParaRPr lang="en-GB" altLang="en-GB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en-GB" altLang="en-GB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GB" altLang="en-GB" dirty="0">
                <a:latin typeface="Calibri" pitchFamily="34" charset="0"/>
              </a:rPr>
              <a:t>underpinned by </a:t>
            </a:r>
            <a:r>
              <a:rPr lang="en-GB" altLang="en-GB" dirty="0">
                <a:solidFill>
                  <a:srgbClr val="FF0000"/>
                </a:solidFill>
                <a:latin typeface="Calibri" pitchFamily="34" charset="0"/>
              </a:rPr>
              <a:t>a humane approach , </a:t>
            </a:r>
          </a:p>
          <a:p>
            <a:pPr>
              <a:buNone/>
            </a:pPr>
            <a:r>
              <a:rPr lang="en-GB" altLang="en-GB" dirty="0" smtClean="0">
                <a:latin typeface="Calibri" pitchFamily="34" charset="0"/>
              </a:rPr>
              <a:t>with  </a:t>
            </a:r>
            <a:r>
              <a:rPr lang="en-GB" altLang="en-GB" dirty="0" smtClean="0">
                <a:solidFill>
                  <a:srgbClr val="FF0000"/>
                </a:solidFill>
                <a:latin typeface="Calibri" pitchFamily="34" charset="0"/>
              </a:rPr>
              <a:t>low </a:t>
            </a:r>
            <a:r>
              <a:rPr lang="en-GB" altLang="en-GB" dirty="0">
                <a:solidFill>
                  <a:srgbClr val="FF0000"/>
                </a:solidFill>
                <a:latin typeface="Calibri" pitchFamily="34" charset="0"/>
              </a:rPr>
              <a:t>levels of autonomy</a:t>
            </a:r>
            <a:r>
              <a:rPr lang="en-GB" altLang="en-GB" dirty="0">
                <a:latin typeface="Calibri" pitchFamily="34" charset="0"/>
              </a:rPr>
              <a:t> and low self protection.</a:t>
            </a:r>
          </a:p>
          <a:p>
            <a:pPr>
              <a:buNone/>
            </a:pPr>
            <a:r>
              <a:rPr lang="en-GB" altLang="en-GB" dirty="0" smtClean="0">
                <a:latin typeface="Calibri" pitchFamily="34" charset="0"/>
              </a:rPr>
              <a:t>						(</a:t>
            </a:r>
            <a:r>
              <a:rPr lang="en-GB" altLang="en-GB" sz="2400" dirty="0" smtClean="0">
                <a:latin typeface="Calibri" pitchFamily="34" charset="0"/>
              </a:rPr>
              <a:t>Keating &amp; Martin, 2004).</a:t>
            </a:r>
            <a:endParaRPr lang="en-GB" altLang="en-GB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87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Blank Presentation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Urban">
    <a:majorFont>
      <a:latin typeface="Trebuchet MS"/>
      <a:ea typeface=""/>
      <a:cs typeface=""/>
      <a:font script="Jpan" typeface="ＭＳ ゴシック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Urba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Urban">
    <a:majorFont>
      <a:latin typeface="Trebuchet MS"/>
      <a:ea typeface=""/>
      <a:cs typeface=""/>
      <a:font script="Jpan" typeface="ＭＳ ゴシック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Urba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Urban">
    <a:majorFont>
      <a:latin typeface="Trebuchet MS"/>
      <a:ea typeface=""/>
      <a:cs typeface=""/>
      <a:font script="Jpan" typeface="ＭＳ ゴシック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Urba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1985</TotalTime>
  <Words>1689</Words>
  <Application>Microsoft Office PowerPoint</Application>
  <PresentationFormat>On-screen Show (4:3)</PresentationFormat>
  <Paragraphs>398</Paragraphs>
  <Slides>35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Urban</vt:lpstr>
      <vt:lpstr>Ethical leadership and integrity </vt:lpstr>
      <vt:lpstr>Overview</vt:lpstr>
      <vt:lpstr>Global Leadership and Organizational Effectiveness (GLOBE) study 1995-2010 Leader: Robert House , Wharton Business School, US 200 researchers in 62 countries Respondents 17.000 managers in 950 organisations Quantitative &amp; Qualitative research “As is”: Practice : “As should be”: Values   </vt:lpstr>
      <vt:lpstr>Questions addressed</vt:lpstr>
      <vt:lpstr>Leadership?</vt:lpstr>
      <vt:lpstr>Globe Leadership styles  and characteristics (second order factors) </vt:lpstr>
      <vt:lpstr>Is there a Global Leadership style?</vt:lpstr>
      <vt:lpstr>Attributes of  effective Leadership: Ireland &amp; Germany ( example)</vt:lpstr>
      <vt:lpstr> Perceptions of effective managerial leadership in Ireland </vt:lpstr>
      <vt:lpstr>Charismatic leadership  practised differently in Ireland &amp; Germany</vt:lpstr>
      <vt:lpstr>Dimensions of Charismatic /Value based Leadership in Irish Finance ( v Food) companies</vt:lpstr>
      <vt:lpstr>Implications for Leadership practice</vt:lpstr>
      <vt:lpstr>So?</vt:lpstr>
      <vt:lpstr>Ireland and Germany: on which dimensions of societal culture (GLOBE) do they differ (‘as is’)? </vt:lpstr>
      <vt:lpstr>Integrity &amp; Leadership in theory</vt:lpstr>
      <vt:lpstr>The meaning of Integrity in Ethical Leadership </vt:lpstr>
      <vt:lpstr>Integrity attributes across six cultures...Martin, Keating et al 2013</vt:lpstr>
      <vt:lpstr> The meaning of Integrity for Irish managers</vt:lpstr>
      <vt:lpstr>Attributes of Integrity: Ireland and Germany </vt:lpstr>
      <vt:lpstr>PowerPoint Presentation</vt:lpstr>
      <vt:lpstr>Ethics and Culture</vt:lpstr>
      <vt:lpstr>Ethical leadership  and integrity</vt:lpstr>
      <vt:lpstr>What is Ethical Leadership? </vt:lpstr>
      <vt:lpstr>Impact of Ethical Leadership in companies?</vt:lpstr>
      <vt:lpstr>The meaning of Ethical Leadership? Resick, Martin &amp; Keating Journal of Business Ethics 2011</vt:lpstr>
      <vt:lpstr>Attributes of managerial ethical leadership behaviour in four countries</vt:lpstr>
      <vt:lpstr>Ethical Managerial Leadership attributes : a comparison across cultures, incl. Ireland </vt:lpstr>
      <vt:lpstr>Ethical Managerial Leader Attributes in Ireland and Germany </vt:lpstr>
      <vt:lpstr>Attributes of unethical managerial leadership behaviour Resick, Martin &amp; Keating.2011</vt:lpstr>
      <vt:lpstr>Unethical Managerial Leadership attributes</vt:lpstr>
      <vt:lpstr>Unethical managerial Leader Attributes  in Ireland and Germany</vt:lpstr>
      <vt:lpstr>In conclusion, in Ireland</vt:lpstr>
      <vt:lpstr>Summary of Findings:  Distinct expectations as to the attributes and behaviors associated with un/ethical leadership and their enactment across cultures </vt:lpstr>
      <vt:lpstr> Business Ethics in Ireland</vt:lpstr>
      <vt:lpstr>So?</vt:lpstr>
    </vt:vector>
  </TitlesOfParts>
  <Company>Germanic Studies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Intercultural Ethical Leadership Competence: Contrasting Ireland and Germany</dc:title>
  <dc:creator>Gillian Martin</dc:creator>
  <cp:lastModifiedBy>Administrator</cp:lastModifiedBy>
  <cp:revision>134</cp:revision>
  <cp:lastPrinted>2014-03-24T12:26:08Z</cp:lastPrinted>
  <dcterms:created xsi:type="dcterms:W3CDTF">2010-04-01T08:51:33Z</dcterms:created>
  <dcterms:modified xsi:type="dcterms:W3CDTF">2014-03-24T14:29:47Z</dcterms:modified>
</cp:coreProperties>
</file>